
<file path=[Content_Types].xml><?xml version="1.0" encoding="utf-8"?>
<Types xmlns="http://schemas.openxmlformats.org/package/2006/content-types">
  <Default Extension="5A3FEA00" ContentType="image/png"/>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comments/modernComment_123_B2F5E71A.xml" ContentType="application/vnd.ms-powerpoint.comments+xml"/>
  <Override PartName="/ppt/tags/tag6.xml" ContentType="application/vnd.openxmlformats-officedocument.presentationml.tags+xml"/>
  <Override PartName="/ppt/notesSlides/notesSlide6.xml" ContentType="application/vnd.openxmlformats-officedocument.presentationml.notesSlide+xml"/>
  <Override PartName="/ppt/comments/modernComment_12B_C698717.xml" ContentType="application/vnd.ms-powerpoint.comments+xml"/>
  <Override PartName="/ppt/notesSlides/notesSlide7.xml" ContentType="application/vnd.openxmlformats-officedocument.presentationml.notesSlide+xml"/>
  <Override PartName="/ppt/comments/modernComment_121_22D28A24.xml" ContentType="application/vnd.ms-powerpoint.comments+xml"/>
  <Override PartName="/ppt/notesSlides/notesSlide8.xml" ContentType="application/vnd.openxmlformats-officedocument.presentationml.notesSlide+xml"/>
  <Override PartName="/ppt/comments/modernComment_12C_E4A04FF7.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3"/>
  </p:notesMasterIdLst>
  <p:sldIdLst>
    <p:sldId id="256" r:id="rId2"/>
    <p:sldId id="262" r:id="rId3"/>
    <p:sldId id="269" r:id="rId4"/>
    <p:sldId id="270" r:id="rId5"/>
    <p:sldId id="290" r:id="rId6"/>
    <p:sldId id="291" r:id="rId7"/>
    <p:sldId id="299" r:id="rId8"/>
    <p:sldId id="312" r:id="rId9"/>
    <p:sldId id="289" r:id="rId10"/>
    <p:sldId id="300" r:id="rId11"/>
    <p:sldId id="297" r:id="rId12"/>
    <p:sldId id="307" r:id="rId13"/>
    <p:sldId id="287" r:id="rId14"/>
    <p:sldId id="303" r:id="rId15"/>
    <p:sldId id="308" r:id="rId16"/>
    <p:sldId id="309" r:id="rId17"/>
    <p:sldId id="310" r:id="rId18"/>
    <p:sldId id="311" r:id="rId19"/>
    <p:sldId id="305" r:id="rId20"/>
    <p:sldId id="306" r:id="rId21"/>
    <p:sldId id="2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D8E448-9948-8132-C55E-11D25B2D970B}" name="Chowdhury, Rahmin: WCC" initials="CRW" userId="S::rchowdhury@westminster.gov.uk::e6e41561-4564-477f-a567-1fde695bcff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E2E7EA"/>
    <a:srgbClr val="367D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7315DC-3AAF-44F0-89D2-6302B1236D48}" v="586" dt="2023-02-21T11:47:21.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020" autoAdjust="0"/>
  </p:normalViewPr>
  <p:slideViewPr>
    <p:cSldViewPr snapToGrid="0">
      <p:cViewPr varScale="1">
        <p:scale>
          <a:sx n="58" d="100"/>
          <a:sy n="58" d="100"/>
        </p:scale>
        <p:origin x="627"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dford, Sarah: WCC" userId="399c8025-8d55-40cb-aa6d-ebeaf898153c" providerId="ADAL" clId="{D27315DC-3AAF-44F0-89D2-6302B1236D48}"/>
    <pc:docChg chg="undo custSel addSld delSld modSld sldOrd">
      <pc:chgData name="Bedford, Sarah: WCC" userId="399c8025-8d55-40cb-aa6d-ebeaf898153c" providerId="ADAL" clId="{D27315DC-3AAF-44F0-89D2-6302B1236D48}" dt="2023-02-21T11:47:21.435" v="7465" actId="20577"/>
      <pc:docMkLst>
        <pc:docMk/>
      </pc:docMkLst>
      <pc:sldChg chg="addSp modSp">
        <pc:chgData name="Bedford, Sarah: WCC" userId="399c8025-8d55-40cb-aa6d-ebeaf898153c" providerId="ADAL" clId="{D27315DC-3AAF-44F0-89D2-6302B1236D48}" dt="2023-02-07T14:42:05.382" v="3240"/>
        <pc:sldMkLst>
          <pc:docMk/>
          <pc:sldMk cId="1771002070" sldId="256"/>
        </pc:sldMkLst>
        <pc:picChg chg="add mod">
          <ac:chgData name="Bedford, Sarah: WCC" userId="399c8025-8d55-40cb-aa6d-ebeaf898153c" providerId="ADAL" clId="{D27315DC-3AAF-44F0-89D2-6302B1236D48}" dt="2023-02-07T14:42:05.382" v="3240"/>
          <ac:picMkLst>
            <pc:docMk/>
            <pc:sldMk cId="1771002070" sldId="256"/>
            <ac:picMk id="7" creationId="{B852914D-1FEB-C37E-45C8-4CFF0B14AC36}"/>
          </ac:picMkLst>
        </pc:picChg>
      </pc:sldChg>
      <pc:sldChg chg="addSp delSp modSp mod ord modTransition modAnim">
        <pc:chgData name="Bedford, Sarah: WCC" userId="399c8025-8d55-40cb-aa6d-ebeaf898153c" providerId="ADAL" clId="{D27315DC-3AAF-44F0-89D2-6302B1236D48}" dt="2023-02-07T14:55:29.345" v="3266"/>
        <pc:sldMkLst>
          <pc:docMk/>
          <pc:sldMk cId="2629982251" sldId="262"/>
        </pc:sldMkLst>
        <pc:spChg chg="mod">
          <ac:chgData name="Bedford, Sarah: WCC" userId="399c8025-8d55-40cb-aa6d-ebeaf898153c" providerId="ADAL" clId="{D27315DC-3AAF-44F0-89D2-6302B1236D48}" dt="2023-02-07T14:52:52.592" v="3256" actId="20577"/>
          <ac:spMkLst>
            <pc:docMk/>
            <pc:sldMk cId="2629982251" sldId="262"/>
            <ac:spMk id="3" creationId="{81F9C5FF-4468-4150-8CE6-41700E7CAA92}"/>
          </ac:spMkLst>
        </pc:spChg>
        <pc:picChg chg="add del mod">
          <ac:chgData name="Bedford, Sarah: WCC" userId="399c8025-8d55-40cb-aa6d-ebeaf898153c" providerId="ADAL" clId="{D27315DC-3AAF-44F0-89D2-6302B1236D48}" dt="2023-02-07T14:53:38.557" v="3259"/>
          <ac:picMkLst>
            <pc:docMk/>
            <pc:sldMk cId="2629982251" sldId="262"/>
            <ac:picMk id="11" creationId="{7669D229-025B-FAA3-3777-037EA8C9FA87}"/>
          </ac:picMkLst>
        </pc:picChg>
        <pc:picChg chg="add del mod">
          <ac:chgData name="Bedford, Sarah: WCC" userId="399c8025-8d55-40cb-aa6d-ebeaf898153c" providerId="ADAL" clId="{D27315DC-3AAF-44F0-89D2-6302B1236D48}" dt="2023-02-07T14:53:45.020" v="3260"/>
          <ac:picMkLst>
            <pc:docMk/>
            <pc:sldMk cId="2629982251" sldId="262"/>
            <ac:picMk id="16" creationId="{DA1AFE50-3320-8221-A69B-52035D9E2896}"/>
          </ac:picMkLst>
        </pc:picChg>
        <pc:picChg chg="add del mod">
          <ac:chgData name="Bedford, Sarah: WCC" userId="399c8025-8d55-40cb-aa6d-ebeaf898153c" providerId="ADAL" clId="{D27315DC-3AAF-44F0-89D2-6302B1236D48}" dt="2023-02-07T14:54:20.410" v="3262"/>
          <ac:picMkLst>
            <pc:docMk/>
            <pc:sldMk cId="2629982251" sldId="262"/>
            <ac:picMk id="17" creationId="{611AAF42-D1B3-1BD4-D502-5091BDF9E2D6}"/>
          </ac:picMkLst>
        </pc:picChg>
        <pc:picChg chg="add del mod ord">
          <ac:chgData name="Bedford, Sarah: WCC" userId="399c8025-8d55-40cb-aa6d-ebeaf898153c" providerId="ADAL" clId="{D27315DC-3AAF-44F0-89D2-6302B1236D48}" dt="2023-02-07T14:54:25.188" v="3263"/>
          <ac:picMkLst>
            <pc:docMk/>
            <pc:sldMk cId="2629982251" sldId="262"/>
            <ac:picMk id="20" creationId="{D4194900-C481-884A-77A4-44722D0ADC63}"/>
          </ac:picMkLst>
        </pc:picChg>
        <pc:picChg chg="add del mod">
          <ac:chgData name="Bedford, Sarah: WCC" userId="399c8025-8d55-40cb-aa6d-ebeaf898153c" providerId="ADAL" clId="{D27315DC-3AAF-44F0-89D2-6302B1236D48}" dt="2023-02-07T14:54:47.711" v="3265"/>
          <ac:picMkLst>
            <pc:docMk/>
            <pc:sldMk cId="2629982251" sldId="262"/>
            <ac:picMk id="21" creationId="{1EDC5943-A171-D053-F587-CED68F083AB2}"/>
          </ac:picMkLst>
        </pc:picChg>
        <pc:picChg chg="add del mod ord">
          <ac:chgData name="Bedford, Sarah: WCC" userId="399c8025-8d55-40cb-aa6d-ebeaf898153c" providerId="ADAL" clId="{D27315DC-3AAF-44F0-89D2-6302B1236D48}" dt="2023-02-07T14:55:29.345" v="3266"/>
          <ac:picMkLst>
            <pc:docMk/>
            <pc:sldMk cId="2629982251" sldId="262"/>
            <ac:picMk id="24" creationId="{C3304477-D1A1-DF30-0C4A-546DB04AB0EB}"/>
          </ac:picMkLst>
        </pc:picChg>
        <pc:picChg chg="add mod">
          <ac:chgData name="Bedford, Sarah: WCC" userId="399c8025-8d55-40cb-aa6d-ebeaf898153c" providerId="ADAL" clId="{D27315DC-3AAF-44F0-89D2-6302B1236D48}" dt="2023-02-07T14:55:29.345" v="3266"/>
          <ac:picMkLst>
            <pc:docMk/>
            <pc:sldMk cId="2629982251" sldId="262"/>
            <ac:picMk id="25" creationId="{69EB98FA-5B5E-36D3-58C2-648C3297AE1A}"/>
          </ac:picMkLst>
        </pc:picChg>
      </pc:sldChg>
      <pc:sldChg chg="addSp delSp modSp mod modTransition modAnim">
        <pc:chgData name="Bedford, Sarah: WCC" userId="399c8025-8d55-40cb-aa6d-ebeaf898153c" providerId="ADAL" clId="{D27315DC-3AAF-44F0-89D2-6302B1236D48}" dt="2023-02-07T14:58:57.761" v="3282"/>
        <pc:sldMkLst>
          <pc:docMk/>
          <pc:sldMk cId="3888611281" sldId="269"/>
        </pc:sldMkLst>
        <pc:spChg chg="mod">
          <ac:chgData name="Bedford, Sarah: WCC" userId="399c8025-8d55-40cb-aa6d-ebeaf898153c" providerId="ADAL" clId="{D27315DC-3AAF-44F0-89D2-6302B1236D48}" dt="2023-02-07T09:28:15.219" v="2077" actId="20577"/>
          <ac:spMkLst>
            <pc:docMk/>
            <pc:sldMk cId="3888611281" sldId="269"/>
            <ac:spMk id="3" creationId="{4333EEAD-AB86-4E54-840E-203FAA22730D}"/>
          </ac:spMkLst>
        </pc:spChg>
        <pc:picChg chg="add del mod">
          <ac:chgData name="Bedford, Sarah: WCC" userId="399c8025-8d55-40cb-aa6d-ebeaf898153c" providerId="ADAL" clId="{D27315DC-3AAF-44F0-89D2-6302B1236D48}" dt="2023-02-07T14:56:41.581" v="3272"/>
          <ac:picMkLst>
            <pc:docMk/>
            <pc:sldMk cId="3888611281" sldId="269"/>
            <ac:picMk id="7" creationId="{4EFFBA5A-67FE-43DB-02BD-BA93F0EFE4FF}"/>
          </ac:picMkLst>
        </pc:picChg>
        <pc:picChg chg="add del mod">
          <ac:chgData name="Bedford, Sarah: WCC" userId="399c8025-8d55-40cb-aa6d-ebeaf898153c" providerId="ADAL" clId="{D27315DC-3AAF-44F0-89D2-6302B1236D48}" dt="2023-02-07T14:57:19.575" v="3273"/>
          <ac:picMkLst>
            <pc:docMk/>
            <pc:sldMk cId="3888611281" sldId="269"/>
            <ac:picMk id="14" creationId="{B9F03325-0EB7-0936-7FAA-D55E304A8D31}"/>
          </ac:picMkLst>
        </pc:picChg>
        <pc:picChg chg="add del mod">
          <ac:chgData name="Bedford, Sarah: WCC" userId="399c8025-8d55-40cb-aa6d-ebeaf898153c" providerId="ADAL" clId="{D27315DC-3AAF-44F0-89D2-6302B1236D48}" dt="2023-02-07T14:57:22.587" v="3275"/>
          <ac:picMkLst>
            <pc:docMk/>
            <pc:sldMk cId="3888611281" sldId="269"/>
            <ac:picMk id="15" creationId="{05418015-7011-E327-3D32-26EB24374D99}"/>
          </ac:picMkLst>
        </pc:picChg>
        <pc:picChg chg="add del mod ord">
          <ac:chgData name="Bedford, Sarah: WCC" userId="399c8025-8d55-40cb-aa6d-ebeaf898153c" providerId="ADAL" clId="{D27315DC-3AAF-44F0-89D2-6302B1236D48}" dt="2023-02-07T14:57:38.888" v="3276"/>
          <ac:picMkLst>
            <pc:docMk/>
            <pc:sldMk cId="3888611281" sldId="269"/>
            <ac:picMk id="18" creationId="{B98E2C06-96E2-4931-94A6-F307B472B2D1}"/>
          </ac:picMkLst>
        </pc:picChg>
        <pc:picChg chg="add del mod">
          <ac:chgData name="Bedford, Sarah: WCC" userId="399c8025-8d55-40cb-aa6d-ebeaf898153c" providerId="ADAL" clId="{D27315DC-3AAF-44F0-89D2-6302B1236D48}" dt="2023-02-07T14:57:45.387" v="3278"/>
          <ac:picMkLst>
            <pc:docMk/>
            <pc:sldMk cId="3888611281" sldId="269"/>
            <ac:picMk id="19" creationId="{36CF8388-4B2B-9AF6-4457-14B5820774CD}"/>
          </ac:picMkLst>
        </pc:picChg>
        <pc:picChg chg="add del mod ord">
          <ac:chgData name="Bedford, Sarah: WCC" userId="399c8025-8d55-40cb-aa6d-ebeaf898153c" providerId="ADAL" clId="{D27315DC-3AAF-44F0-89D2-6302B1236D48}" dt="2023-02-07T14:58:04.986" v="3279"/>
          <ac:picMkLst>
            <pc:docMk/>
            <pc:sldMk cId="3888611281" sldId="269"/>
            <ac:picMk id="22" creationId="{0396D410-4EC5-AC40-A104-1E67275228FB}"/>
          </ac:picMkLst>
        </pc:picChg>
        <pc:picChg chg="add del mod">
          <ac:chgData name="Bedford, Sarah: WCC" userId="399c8025-8d55-40cb-aa6d-ebeaf898153c" providerId="ADAL" clId="{D27315DC-3AAF-44F0-89D2-6302B1236D48}" dt="2023-02-07T14:58:07.358" v="3281"/>
          <ac:picMkLst>
            <pc:docMk/>
            <pc:sldMk cId="3888611281" sldId="269"/>
            <ac:picMk id="23" creationId="{9A7C7D19-9C1D-FA88-FF4B-7BFDBB4D33A6}"/>
          </ac:picMkLst>
        </pc:picChg>
        <pc:picChg chg="add del mod ord">
          <ac:chgData name="Bedford, Sarah: WCC" userId="399c8025-8d55-40cb-aa6d-ebeaf898153c" providerId="ADAL" clId="{D27315DC-3AAF-44F0-89D2-6302B1236D48}" dt="2023-02-07T14:58:57.761" v="3282"/>
          <ac:picMkLst>
            <pc:docMk/>
            <pc:sldMk cId="3888611281" sldId="269"/>
            <ac:picMk id="26" creationId="{29AFF881-39D0-6EC3-E05A-AFABB7CEA4C3}"/>
          </ac:picMkLst>
        </pc:picChg>
        <pc:picChg chg="add mod">
          <ac:chgData name="Bedford, Sarah: WCC" userId="399c8025-8d55-40cb-aa6d-ebeaf898153c" providerId="ADAL" clId="{D27315DC-3AAF-44F0-89D2-6302B1236D48}" dt="2023-02-07T14:58:57.761" v="3282"/>
          <ac:picMkLst>
            <pc:docMk/>
            <pc:sldMk cId="3888611281" sldId="269"/>
            <ac:picMk id="27" creationId="{A5C9BA92-DF69-5A39-D677-53C9A6249ED6}"/>
          </ac:picMkLst>
        </pc:picChg>
      </pc:sldChg>
      <pc:sldChg chg="addSp delSp modSp mod modTransition modAnim modNotesTx">
        <pc:chgData name="Bedford, Sarah: WCC" userId="399c8025-8d55-40cb-aa6d-ebeaf898153c" providerId="ADAL" clId="{D27315DC-3AAF-44F0-89D2-6302B1236D48}" dt="2023-02-07T15:01:09.172" v="3288"/>
        <pc:sldMkLst>
          <pc:docMk/>
          <pc:sldMk cId="4214164436" sldId="270"/>
        </pc:sldMkLst>
        <pc:spChg chg="mod">
          <ac:chgData name="Bedford, Sarah: WCC" userId="399c8025-8d55-40cb-aa6d-ebeaf898153c" providerId="ADAL" clId="{D27315DC-3AAF-44F0-89D2-6302B1236D48}" dt="2023-02-07T09:33:18.007" v="2298" actId="20577"/>
          <ac:spMkLst>
            <pc:docMk/>
            <pc:sldMk cId="4214164436" sldId="270"/>
            <ac:spMk id="3" creationId="{C6CAAABF-3AB2-463D-BDDF-744E282C65D9}"/>
          </ac:spMkLst>
        </pc:spChg>
        <pc:picChg chg="add del mod">
          <ac:chgData name="Bedford, Sarah: WCC" userId="399c8025-8d55-40cb-aa6d-ebeaf898153c" providerId="ADAL" clId="{D27315DC-3AAF-44F0-89D2-6302B1236D48}" dt="2023-02-07T14:45:27.533" v="3245"/>
          <ac:picMkLst>
            <pc:docMk/>
            <pc:sldMk cId="4214164436" sldId="270"/>
            <ac:picMk id="7" creationId="{3AE0C76E-BD47-7826-C236-960172B691B3}"/>
          </ac:picMkLst>
        </pc:picChg>
        <pc:picChg chg="add del mod">
          <ac:chgData name="Bedford, Sarah: WCC" userId="399c8025-8d55-40cb-aa6d-ebeaf898153c" providerId="ADAL" clId="{D27315DC-3AAF-44F0-89D2-6302B1236D48}" dt="2023-02-07T14:46:32.501" v="3246"/>
          <ac:picMkLst>
            <pc:docMk/>
            <pc:sldMk cId="4214164436" sldId="270"/>
            <ac:picMk id="10" creationId="{7EEABCDF-6564-FB5F-80B7-7CF113675EBB}"/>
          </ac:picMkLst>
        </pc:picChg>
        <pc:picChg chg="add del mod">
          <ac:chgData name="Bedford, Sarah: WCC" userId="399c8025-8d55-40cb-aa6d-ebeaf898153c" providerId="ADAL" clId="{D27315DC-3AAF-44F0-89D2-6302B1236D48}" dt="2023-02-07T14:46:35.966" v="3248"/>
          <ac:picMkLst>
            <pc:docMk/>
            <pc:sldMk cId="4214164436" sldId="270"/>
            <ac:picMk id="11" creationId="{AEF410A3-513B-DEAC-0DD9-94AE42D6501C}"/>
          </ac:picMkLst>
        </pc:picChg>
        <pc:picChg chg="add del mod ord">
          <ac:chgData name="Bedford, Sarah: WCC" userId="399c8025-8d55-40cb-aa6d-ebeaf898153c" providerId="ADAL" clId="{D27315DC-3AAF-44F0-89D2-6302B1236D48}" dt="2023-02-07T14:46:53.783" v="3249"/>
          <ac:picMkLst>
            <pc:docMk/>
            <pc:sldMk cId="4214164436" sldId="270"/>
            <ac:picMk id="14" creationId="{591FF6BB-F410-2A7E-0616-76742655B5D0}"/>
          </ac:picMkLst>
        </pc:picChg>
        <pc:picChg chg="add del mod">
          <ac:chgData name="Bedford, Sarah: WCC" userId="399c8025-8d55-40cb-aa6d-ebeaf898153c" providerId="ADAL" clId="{D27315DC-3AAF-44F0-89D2-6302B1236D48}" dt="2023-02-07T15:00:01.828" v="3287"/>
          <ac:picMkLst>
            <pc:docMk/>
            <pc:sldMk cId="4214164436" sldId="270"/>
            <ac:picMk id="15" creationId="{B7A18FBB-B68C-EF6B-F4DD-40FD68EFA7FC}"/>
          </ac:picMkLst>
        </pc:picChg>
        <pc:picChg chg="add del mod ord">
          <ac:chgData name="Bedford, Sarah: WCC" userId="399c8025-8d55-40cb-aa6d-ebeaf898153c" providerId="ADAL" clId="{D27315DC-3AAF-44F0-89D2-6302B1236D48}" dt="2023-02-07T15:01:09.172" v="3288"/>
          <ac:picMkLst>
            <pc:docMk/>
            <pc:sldMk cId="4214164436" sldId="270"/>
            <ac:picMk id="22" creationId="{56B952F4-5DE1-C86A-B868-A0D191239025}"/>
          </ac:picMkLst>
        </pc:picChg>
        <pc:picChg chg="add mod">
          <ac:chgData name="Bedford, Sarah: WCC" userId="399c8025-8d55-40cb-aa6d-ebeaf898153c" providerId="ADAL" clId="{D27315DC-3AAF-44F0-89D2-6302B1236D48}" dt="2023-02-07T15:01:09.172" v="3288"/>
          <ac:picMkLst>
            <pc:docMk/>
            <pc:sldMk cId="4214164436" sldId="270"/>
            <ac:picMk id="23" creationId="{E23F55A6-E8E0-D9CF-F90E-51E58A80B87F}"/>
          </ac:picMkLst>
        </pc:picChg>
      </pc:sldChg>
      <pc:sldChg chg="addSp delSp modSp mod modTransition modAnim modNotesTx">
        <pc:chgData name="Bedford, Sarah: WCC" userId="399c8025-8d55-40cb-aa6d-ebeaf898153c" providerId="ADAL" clId="{D27315DC-3AAF-44F0-89D2-6302B1236D48}" dt="2023-02-21T11:47:21.435" v="7465" actId="20577"/>
        <pc:sldMkLst>
          <pc:docMk/>
          <pc:sldMk cId="2976906467" sldId="287"/>
        </pc:sldMkLst>
        <pc:spChg chg="mod">
          <ac:chgData name="Bedford, Sarah: WCC" userId="399c8025-8d55-40cb-aa6d-ebeaf898153c" providerId="ADAL" clId="{D27315DC-3AAF-44F0-89D2-6302B1236D48}" dt="2023-02-21T10:50:58.657" v="6399" actId="20577"/>
          <ac:spMkLst>
            <pc:docMk/>
            <pc:sldMk cId="2976906467" sldId="287"/>
            <ac:spMk id="7" creationId="{D65A6960-DB6F-9690-A124-FBFB23BA6EC0}"/>
          </ac:spMkLst>
        </pc:spChg>
        <pc:spChg chg="mod">
          <ac:chgData name="Bedford, Sarah: WCC" userId="399c8025-8d55-40cb-aa6d-ebeaf898153c" providerId="ADAL" clId="{D27315DC-3AAF-44F0-89D2-6302B1236D48}" dt="2023-02-21T11:47:21.435" v="7465" actId="20577"/>
          <ac:spMkLst>
            <pc:docMk/>
            <pc:sldMk cId="2976906467" sldId="287"/>
            <ac:spMk id="8" creationId="{1500A290-8768-7FEB-1B6D-ECBC313CA7F6}"/>
          </ac:spMkLst>
        </pc:spChg>
        <pc:picChg chg="add del mod">
          <ac:chgData name="Bedford, Sarah: WCC" userId="399c8025-8d55-40cb-aa6d-ebeaf898153c" providerId="ADAL" clId="{D27315DC-3AAF-44F0-89D2-6302B1236D48}" dt="2023-02-21T10:54:24.887" v="6411"/>
          <ac:picMkLst>
            <pc:docMk/>
            <pc:sldMk cId="2976906467" sldId="287"/>
            <ac:picMk id="10" creationId="{8548F8A9-0BC9-B621-6ADE-0BBBDED384A8}"/>
          </ac:picMkLst>
        </pc:picChg>
        <pc:picChg chg="add del mod">
          <ac:chgData name="Bedford, Sarah: WCC" userId="399c8025-8d55-40cb-aa6d-ebeaf898153c" providerId="ADAL" clId="{D27315DC-3AAF-44F0-89D2-6302B1236D48}" dt="2023-02-21T10:55:03.617" v="6412"/>
          <ac:picMkLst>
            <pc:docMk/>
            <pc:sldMk cId="2976906467" sldId="287"/>
            <ac:picMk id="15" creationId="{402A35D5-A3BE-07A0-BA32-3E87F1780C25}"/>
          </ac:picMkLst>
        </pc:picChg>
        <pc:picChg chg="add del mod">
          <ac:chgData name="Bedford, Sarah: WCC" userId="399c8025-8d55-40cb-aa6d-ebeaf898153c" providerId="ADAL" clId="{D27315DC-3AAF-44F0-89D2-6302B1236D48}" dt="2023-02-21T10:55:13.408" v="6414"/>
          <ac:picMkLst>
            <pc:docMk/>
            <pc:sldMk cId="2976906467" sldId="287"/>
            <ac:picMk id="16" creationId="{DA078AB2-E4EA-3D25-AE3E-2E3EA2B0AAB1}"/>
          </ac:picMkLst>
        </pc:picChg>
        <pc:picChg chg="add del mod ord">
          <ac:chgData name="Bedford, Sarah: WCC" userId="399c8025-8d55-40cb-aa6d-ebeaf898153c" providerId="ADAL" clId="{D27315DC-3AAF-44F0-89D2-6302B1236D48}" dt="2023-02-21T10:55:51.033" v="6415"/>
          <ac:picMkLst>
            <pc:docMk/>
            <pc:sldMk cId="2976906467" sldId="287"/>
            <ac:picMk id="19" creationId="{F9A8B980-EBD8-1E7D-1738-465FFCF61211}"/>
          </ac:picMkLst>
        </pc:picChg>
        <pc:picChg chg="add del mod">
          <ac:chgData name="Bedford, Sarah: WCC" userId="399c8025-8d55-40cb-aa6d-ebeaf898153c" providerId="ADAL" clId="{D27315DC-3AAF-44F0-89D2-6302B1236D48}" dt="2023-02-21T10:55:59.635" v="6417"/>
          <ac:picMkLst>
            <pc:docMk/>
            <pc:sldMk cId="2976906467" sldId="287"/>
            <ac:picMk id="20" creationId="{AC0C37A1-EF9E-563C-FAFE-E66E609C7F92}"/>
          </ac:picMkLst>
        </pc:picChg>
        <pc:picChg chg="add del mod ord">
          <ac:chgData name="Bedford, Sarah: WCC" userId="399c8025-8d55-40cb-aa6d-ebeaf898153c" providerId="ADAL" clId="{D27315DC-3AAF-44F0-89D2-6302B1236D48}" dt="2023-02-21T10:57:46.557" v="6418"/>
          <ac:picMkLst>
            <pc:docMk/>
            <pc:sldMk cId="2976906467" sldId="287"/>
            <ac:picMk id="23" creationId="{88C9F6DB-D99D-3EE3-F4AA-D661C8825B3D}"/>
          </ac:picMkLst>
        </pc:picChg>
        <pc:picChg chg="add del mod">
          <ac:chgData name="Bedford, Sarah: WCC" userId="399c8025-8d55-40cb-aa6d-ebeaf898153c" providerId="ADAL" clId="{D27315DC-3AAF-44F0-89D2-6302B1236D48}" dt="2023-02-21T10:57:50.082" v="6420"/>
          <ac:picMkLst>
            <pc:docMk/>
            <pc:sldMk cId="2976906467" sldId="287"/>
            <ac:picMk id="24" creationId="{FF72FFDD-C802-C80B-6D0F-7E0B90E01951}"/>
          </ac:picMkLst>
        </pc:picChg>
        <pc:picChg chg="add del mod ord">
          <ac:chgData name="Bedford, Sarah: WCC" userId="399c8025-8d55-40cb-aa6d-ebeaf898153c" providerId="ADAL" clId="{D27315DC-3AAF-44F0-89D2-6302B1236D48}" dt="2023-02-21T11:00:09.116" v="6421"/>
          <ac:picMkLst>
            <pc:docMk/>
            <pc:sldMk cId="2976906467" sldId="287"/>
            <ac:picMk id="26" creationId="{065D7E76-A154-A16F-F789-F654C3C699E6}"/>
          </ac:picMkLst>
        </pc:picChg>
        <pc:picChg chg="add mod">
          <ac:chgData name="Bedford, Sarah: WCC" userId="399c8025-8d55-40cb-aa6d-ebeaf898153c" providerId="ADAL" clId="{D27315DC-3AAF-44F0-89D2-6302B1236D48}" dt="2023-02-21T11:00:09.116" v="6421"/>
          <ac:picMkLst>
            <pc:docMk/>
            <pc:sldMk cId="2976906467" sldId="287"/>
            <ac:picMk id="27" creationId="{B4F6B338-71E7-E017-9BA2-5CFBA4BAAF49}"/>
          </ac:picMkLst>
        </pc:picChg>
      </pc:sldChg>
      <pc:sldChg chg="mod modShow">
        <pc:chgData name="Bedford, Sarah: WCC" userId="399c8025-8d55-40cb-aa6d-ebeaf898153c" providerId="ADAL" clId="{D27315DC-3AAF-44F0-89D2-6302B1236D48}" dt="2023-02-06T11:02:38.929" v="3" actId="729"/>
        <pc:sldMkLst>
          <pc:docMk/>
          <pc:sldMk cId="584223268" sldId="289"/>
        </pc:sldMkLst>
      </pc:sldChg>
      <pc:sldChg chg="addSp modSp modAnim modNotesTx">
        <pc:chgData name="Bedford, Sarah: WCC" userId="399c8025-8d55-40cb-aa6d-ebeaf898153c" providerId="ADAL" clId="{D27315DC-3AAF-44F0-89D2-6302B1236D48}" dt="2023-02-07T15:13:57.046" v="4062"/>
        <pc:sldMkLst>
          <pc:docMk/>
          <pc:sldMk cId="3163038832" sldId="290"/>
        </pc:sldMkLst>
        <pc:picChg chg="add mod">
          <ac:chgData name="Bedford, Sarah: WCC" userId="399c8025-8d55-40cb-aa6d-ebeaf898153c" providerId="ADAL" clId="{D27315DC-3AAF-44F0-89D2-6302B1236D48}" dt="2023-02-07T15:13:57.046" v="4062"/>
          <ac:picMkLst>
            <pc:docMk/>
            <pc:sldMk cId="3163038832" sldId="290"/>
            <ac:picMk id="10" creationId="{D15BF03C-3DD3-9244-FF23-3C9D441975F1}"/>
          </ac:picMkLst>
        </pc:picChg>
      </pc:sldChg>
      <pc:sldChg chg="addSp delSp modSp mod modTransition modAnim modNotesTx">
        <pc:chgData name="Bedford, Sarah: WCC" userId="399c8025-8d55-40cb-aa6d-ebeaf898153c" providerId="ADAL" clId="{D27315DC-3AAF-44F0-89D2-6302B1236D48}" dt="2023-02-07T15:17:13.377" v="4067"/>
        <pc:sldMkLst>
          <pc:docMk/>
          <pc:sldMk cId="3002459930" sldId="291"/>
        </pc:sldMkLst>
        <pc:picChg chg="add del mod">
          <ac:chgData name="Bedford, Sarah: WCC" userId="399c8025-8d55-40cb-aa6d-ebeaf898153c" providerId="ADAL" clId="{D27315DC-3AAF-44F0-89D2-6302B1236D48}" dt="2023-02-07T15:16:00.627" v="4066"/>
          <ac:picMkLst>
            <pc:docMk/>
            <pc:sldMk cId="3002459930" sldId="291"/>
            <ac:picMk id="9" creationId="{827896C7-59B7-0764-4FB6-C58FADF65082}"/>
          </ac:picMkLst>
        </pc:picChg>
        <pc:picChg chg="add del mod">
          <ac:chgData name="Bedford, Sarah: WCC" userId="399c8025-8d55-40cb-aa6d-ebeaf898153c" providerId="ADAL" clId="{D27315DC-3AAF-44F0-89D2-6302B1236D48}" dt="2023-02-07T15:17:13.377" v="4067"/>
          <ac:picMkLst>
            <pc:docMk/>
            <pc:sldMk cId="3002459930" sldId="291"/>
            <ac:picMk id="14" creationId="{3181CB04-DB00-22CB-170E-5E753CA73B1D}"/>
          </ac:picMkLst>
        </pc:picChg>
        <pc:picChg chg="add mod">
          <ac:chgData name="Bedford, Sarah: WCC" userId="399c8025-8d55-40cb-aa6d-ebeaf898153c" providerId="ADAL" clId="{D27315DC-3AAF-44F0-89D2-6302B1236D48}" dt="2023-02-07T15:17:13.377" v="4067"/>
          <ac:picMkLst>
            <pc:docMk/>
            <pc:sldMk cId="3002459930" sldId="291"/>
            <ac:picMk id="15" creationId="{6C3794C3-88DA-BB33-8F53-D4497954D9A3}"/>
          </ac:picMkLst>
        </pc:picChg>
      </pc:sldChg>
      <pc:sldChg chg="addSp modSp modNotesTx">
        <pc:chgData name="Bedford, Sarah: WCC" userId="399c8025-8d55-40cb-aa6d-ebeaf898153c" providerId="ADAL" clId="{D27315DC-3AAF-44F0-89D2-6302B1236D48}" dt="2023-02-21T10:25:22.205" v="4099"/>
        <pc:sldMkLst>
          <pc:docMk/>
          <pc:sldMk cId="867127276" sldId="297"/>
        </pc:sldMkLst>
        <pc:picChg chg="add mod">
          <ac:chgData name="Bedford, Sarah: WCC" userId="399c8025-8d55-40cb-aa6d-ebeaf898153c" providerId="ADAL" clId="{D27315DC-3AAF-44F0-89D2-6302B1236D48}" dt="2023-02-21T10:25:22.205" v="4099"/>
          <ac:picMkLst>
            <pc:docMk/>
            <pc:sldMk cId="867127276" sldId="297"/>
            <ac:picMk id="5" creationId="{89B44405-FC23-075B-0C7E-FE37F642AAFF}"/>
          </ac:picMkLst>
        </pc:picChg>
      </pc:sldChg>
      <pc:sldChg chg="addSp delSp modSp mod modTransition modAnim">
        <pc:chgData name="Bedford, Sarah: WCC" userId="399c8025-8d55-40cb-aa6d-ebeaf898153c" providerId="ADAL" clId="{D27315DC-3AAF-44F0-89D2-6302B1236D48}" dt="2023-02-07T15:19:13.965" v="4071"/>
        <pc:sldMkLst>
          <pc:docMk/>
          <pc:sldMk cId="208242455" sldId="299"/>
        </pc:sldMkLst>
        <pc:spChg chg="mod">
          <ac:chgData name="Bedford, Sarah: WCC" userId="399c8025-8d55-40cb-aa6d-ebeaf898153c" providerId="ADAL" clId="{D27315DC-3AAF-44F0-89D2-6302B1236D48}" dt="2023-02-06T11:01:47.536" v="2" actId="20577"/>
          <ac:spMkLst>
            <pc:docMk/>
            <pc:sldMk cId="208242455" sldId="299"/>
            <ac:spMk id="3" creationId="{6F4E1731-69C3-44A9-824A-114AF31AAEB7}"/>
          </ac:spMkLst>
        </pc:spChg>
        <pc:picChg chg="add del mod">
          <ac:chgData name="Bedford, Sarah: WCC" userId="399c8025-8d55-40cb-aa6d-ebeaf898153c" providerId="ADAL" clId="{D27315DC-3AAF-44F0-89D2-6302B1236D48}" dt="2023-02-07T15:17:54.176" v="4070"/>
          <ac:picMkLst>
            <pc:docMk/>
            <pc:sldMk cId="208242455" sldId="299"/>
            <ac:picMk id="9" creationId="{4EBAE5A7-3469-F7FE-1B15-26BD39FBFBF5}"/>
          </ac:picMkLst>
        </pc:picChg>
        <pc:picChg chg="add del mod">
          <ac:chgData name="Bedford, Sarah: WCC" userId="399c8025-8d55-40cb-aa6d-ebeaf898153c" providerId="ADAL" clId="{D27315DC-3AAF-44F0-89D2-6302B1236D48}" dt="2023-02-07T15:19:13.965" v="4071"/>
          <ac:picMkLst>
            <pc:docMk/>
            <pc:sldMk cId="208242455" sldId="299"/>
            <ac:picMk id="12" creationId="{2E0458B7-AA4A-5EEE-F394-17A30345EE81}"/>
          </ac:picMkLst>
        </pc:picChg>
        <pc:picChg chg="add mod">
          <ac:chgData name="Bedford, Sarah: WCC" userId="399c8025-8d55-40cb-aa6d-ebeaf898153c" providerId="ADAL" clId="{D27315DC-3AAF-44F0-89D2-6302B1236D48}" dt="2023-02-07T15:19:13.965" v="4071"/>
          <ac:picMkLst>
            <pc:docMk/>
            <pc:sldMk cId="208242455" sldId="299"/>
            <ac:picMk id="13" creationId="{1F765A85-B40B-A39E-A3BD-1D3E97367101}"/>
          </ac:picMkLst>
        </pc:picChg>
      </pc:sldChg>
      <pc:sldChg chg="addSp modSp mod">
        <pc:chgData name="Bedford, Sarah: WCC" userId="399c8025-8d55-40cb-aa6d-ebeaf898153c" providerId="ADAL" clId="{D27315DC-3AAF-44F0-89D2-6302B1236D48}" dt="2023-02-07T15:31:02.770" v="4097"/>
        <pc:sldMkLst>
          <pc:docMk/>
          <pc:sldMk cId="3835711479" sldId="300"/>
        </pc:sldMkLst>
        <pc:spChg chg="mod">
          <ac:chgData name="Bedford, Sarah: WCC" userId="399c8025-8d55-40cb-aa6d-ebeaf898153c" providerId="ADAL" clId="{D27315DC-3AAF-44F0-89D2-6302B1236D48}" dt="2023-02-06T11:02:53.432" v="7" actId="20577"/>
          <ac:spMkLst>
            <pc:docMk/>
            <pc:sldMk cId="3835711479" sldId="300"/>
            <ac:spMk id="3" creationId="{FB15B718-C816-4ACC-B6B3-50A81E657038}"/>
          </ac:spMkLst>
        </pc:spChg>
        <pc:picChg chg="add mod">
          <ac:chgData name="Bedford, Sarah: WCC" userId="399c8025-8d55-40cb-aa6d-ebeaf898153c" providerId="ADAL" clId="{D27315DC-3AAF-44F0-89D2-6302B1236D48}" dt="2023-02-07T15:31:02.770" v="4097"/>
          <ac:picMkLst>
            <pc:docMk/>
            <pc:sldMk cId="3835711479" sldId="300"/>
            <ac:picMk id="7" creationId="{E2AA913C-A0B0-6966-7AD8-C79D5B31FBA6}"/>
          </ac:picMkLst>
        </pc:picChg>
      </pc:sldChg>
      <pc:sldChg chg="addSp delSp modSp mod modTransition modAnim modNotesTx">
        <pc:chgData name="Bedford, Sarah: WCC" userId="399c8025-8d55-40cb-aa6d-ebeaf898153c" providerId="ADAL" clId="{D27315DC-3AAF-44F0-89D2-6302B1236D48}" dt="2023-02-21T11:46:30.025" v="7427"/>
        <pc:sldMkLst>
          <pc:docMk/>
          <pc:sldMk cId="2350010522" sldId="303"/>
        </pc:sldMkLst>
        <pc:spChg chg="mod">
          <ac:chgData name="Bedford, Sarah: WCC" userId="399c8025-8d55-40cb-aa6d-ebeaf898153c" providerId="ADAL" clId="{D27315DC-3AAF-44F0-89D2-6302B1236D48}" dt="2023-02-21T11:46:11.091" v="7424" actId="20577"/>
          <ac:spMkLst>
            <pc:docMk/>
            <pc:sldMk cId="2350010522" sldId="303"/>
            <ac:spMk id="3" creationId="{FB15B718-C816-4ACC-B6B3-50A81E657038}"/>
          </ac:spMkLst>
        </pc:spChg>
        <pc:picChg chg="add del mod">
          <ac:chgData name="Bedford, Sarah: WCC" userId="399c8025-8d55-40cb-aa6d-ebeaf898153c" providerId="ADAL" clId="{D27315DC-3AAF-44F0-89D2-6302B1236D48}" dt="2023-02-21T11:09:08.580" v="7029"/>
          <ac:picMkLst>
            <pc:docMk/>
            <pc:sldMk cId="2350010522" sldId="303"/>
            <ac:picMk id="9" creationId="{ADF57D2C-A564-0A50-B971-ED15BC223D71}"/>
          </ac:picMkLst>
        </pc:picChg>
        <pc:picChg chg="add del mod">
          <ac:chgData name="Bedford, Sarah: WCC" userId="399c8025-8d55-40cb-aa6d-ebeaf898153c" providerId="ADAL" clId="{D27315DC-3AAF-44F0-89D2-6302B1236D48}" dt="2023-02-21T11:11:43.028" v="7030"/>
          <ac:picMkLst>
            <pc:docMk/>
            <pc:sldMk cId="2350010522" sldId="303"/>
            <ac:picMk id="12" creationId="{96549BF6-6454-18DC-254F-575A7E4D5025}"/>
          </ac:picMkLst>
        </pc:picChg>
        <pc:picChg chg="add mod">
          <ac:chgData name="Bedford, Sarah: WCC" userId="399c8025-8d55-40cb-aa6d-ebeaf898153c" providerId="ADAL" clId="{D27315DC-3AAF-44F0-89D2-6302B1236D48}" dt="2023-02-21T11:11:43.028" v="7030"/>
          <ac:picMkLst>
            <pc:docMk/>
            <pc:sldMk cId="2350010522" sldId="303"/>
            <ac:picMk id="13" creationId="{FDD2C336-31BD-B268-ABC6-7035F60EA05B}"/>
          </ac:picMkLst>
        </pc:picChg>
      </pc:sldChg>
      <pc:sldChg chg="addSp modSp mod modNotesTx">
        <pc:chgData name="Bedford, Sarah: WCC" userId="399c8025-8d55-40cb-aa6d-ebeaf898153c" providerId="ADAL" clId="{D27315DC-3AAF-44F0-89D2-6302B1236D48}" dt="2023-02-21T11:33:36.103" v="7362"/>
        <pc:sldMkLst>
          <pc:docMk/>
          <pc:sldMk cId="3044847661" sldId="305"/>
        </pc:sldMkLst>
        <pc:spChg chg="mod">
          <ac:chgData name="Bedford, Sarah: WCC" userId="399c8025-8d55-40cb-aa6d-ebeaf898153c" providerId="ADAL" clId="{D27315DC-3AAF-44F0-89D2-6302B1236D48}" dt="2023-02-21T11:31:38.751" v="7166" actId="1076"/>
          <ac:spMkLst>
            <pc:docMk/>
            <pc:sldMk cId="3044847661" sldId="305"/>
            <ac:spMk id="6" creationId="{CDB8B4D5-F4C7-37FD-8940-159D3C1B8C9E}"/>
          </ac:spMkLst>
        </pc:spChg>
        <pc:picChg chg="add mod">
          <ac:chgData name="Bedford, Sarah: WCC" userId="399c8025-8d55-40cb-aa6d-ebeaf898153c" providerId="ADAL" clId="{D27315DC-3AAF-44F0-89D2-6302B1236D48}" dt="2023-02-21T11:33:36.103" v="7362"/>
          <ac:picMkLst>
            <pc:docMk/>
            <pc:sldMk cId="3044847661" sldId="305"/>
            <ac:picMk id="11" creationId="{AD570797-E52A-104E-5C18-A7681ED62862}"/>
          </ac:picMkLst>
        </pc:picChg>
      </pc:sldChg>
      <pc:sldChg chg="addSp delSp modSp mod modTransition modAnim">
        <pc:chgData name="Bedford, Sarah: WCC" userId="399c8025-8d55-40cb-aa6d-ebeaf898153c" providerId="ADAL" clId="{D27315DC-3AAF-44F0-89D2-6302B1236D48}" dt="2023-02-21T11:37:22.008" v="7366"/>
        <pc:sldMkLst>
          <pc:docMk/>
          <pc:sldMk cId="1962131019" sldId="306"/>
        </pc:sldMkLst>
        <pc:picChg chg="add del mod">
          <ac:chgData name="Bedford, Sarah: WCC" userId="399c8025-8d55-40cb-aa6d-ebeaf898153c" providerId="ADAL" clId="{D27315DC-3AAF-44F0-89D2-6302B1236D48}" dt="2023-02-21T11:36:03.522" v="7365"/>
          <ac:picMkLst>
            <pc:docMk/>
            <pc:sldMk cId="1962131019" sldId="306"/>
            <ac:picMk id="11" creationId="{A96264BF-A2EA-C20B-A764-525AB25DE40B}"/>
          </ac:picMkLst>
        </pc:picChg>
        <pc:picChg chg="add del mod">
          <ac:chgData name="Bedford, Sarah: WCC" userId="399c8025-8d55-40cb-aa6d-ebeaf898153c" providerId="ADAL" clId="{D27315DC-3AAF-44F0-89D2-6302B1236D48}" dt="2023-02-21T11:37:22.008" v="7366"/>
          <ac:picMkLst>
            <pc:docMk/>
            <pc:sldMk cId="1962131019" sldId="306"/>
            <ac:picMk id="14" creationId="{04C98AE8-4C20-2FC5-7598-E606C7CB2423}"/>
          </ac:picMkLst>
        </pc:picChg>
        <pc:picChg chg="add mod">
          <ac:chgData name="Bedford, Sarah: WCC" userId="399c8025-8d55-40cb-aa6d-ebeaf898153c" providerId="ADAL" clId="{D27315DC-3AAF-44F0-89D2-6302B1236D48}" dt="2023-02-21T11:37:22.008" v="7366"/>
          <ac:picMkLst>
            <pc:docMk/>
            <pc:sldMk cId="1962131019" sldId="306"/>
            <ac:picMk id="15" creationId="{A599B04D-9623-53F5-BF0B-F76F30EF4D50}"/>
          </ac:picMkLst>
        </pc:picChg>
      </pc:sldChg>
      <pc:sldChg chg="addSp modSp modNotesTx">
        <pc:chgData name="Bedford, Sarah: WCC" userId="399c8025-8d55-40cb-aa6d-ebeaf898153c" providerId="ADAL" clId="{D27315DC-3AAF-44F0-89D2-6302B1236D48}" dt="2023-02-21T10:26:56.451" v="4100"/>
        <pc:sldMkLst>
          <pc:docMk/>
          <pc:sldMk cId="733658847" sldId="307"/>
        </pc:sldMkLst>
        <pc:picChg chg="add mod">
          <ac:chgData name="Bedford, Sarah: WCC" userId="399c8025-8d55-40cb-aa6d-ebeaf898153c" providerId="ADAL" clId="{D27315DC-3AAF-44F0-89D2-6302B1236D48}" dt="2023-02-21T10:26:56.451" v="4100"/>
          <ac:picMkLst>
            <pc:docMk/>
            <pc:sldMk cId="733658847" sldId="307"/>
            <ac:picMk id="6" creationId="{F374E5C8-A80A-8F2E-C102-FE71A66D1F70}"/>
          </ac:picMkLst>
        </pc:picChg>
      </pc:sldChg>
      <pc:sldChg chg="addSp delSp modSp mod modTransition modAnim modNotesTx">
        <pc:chgData name="Bedford, Sarah: WCC" userId="399c8025-8d55-40cb-aa6d-ebeaf898153c" providerId="ADAL" clId="{D27315DC-3AAF-44F0-89D2-6302B1236D48}" dt="2023-02-21T11:20:29.713" v="7040"/>
        <pc:sldMkLst>
          <pc:docMk/>
          <pc:sldMk cId="4131568886" sldId="308"/>
        </pc:sldMkLst>
        <pc:picChg chg="add del mod">
          <ac:chgData name="Bedford, Sarah: WCC" userId="399c8025-8d55-40cb-aa6d-ebeaf898153c" providerId="ADAL" clId="{D27315DC-3AAF-44F0-89D2-6302B1236D48}" dt="2023-02-21T11:14:56.484" v="7033"/>
          <ac:picMkLst>
            <pc:docMk/>
            <pc:sldMk cId="4131568886" sldId="308"/>
            <ac:picMk id="8" creationId="{2FF0A2EE-9458-B808-ADFD-0B375A711E53}"/>
          </ac:picMkLst>
        </pc:picChg>
        <pc:picChg chg="add del mod">
          <ac:chgData name="Bedford, Sarah: WCC" userId="399c8025-8d55-40cb-aa6d-ebeaf898153c" providerId="ADAL" clId="{D27315DC-3AAF-44F0-89D2-6302B1236D48}" dt="2023-02-21T11:16:42.028" v="7034"/>
          <ac:picMkLst>
            <pc:docMk/>
            <pc:sldMk cId="4131568886" sldId="308"/>
            <ac:picMk id="10" creationId="{0FD2008C-932E-A563-11BE-5639C298CCC3}"/>
          </ac:picMkLst>
        </pc:picChg>
        <pc:picChg chg="add del mod">
          <ac:chgData name="Bedford, Sarah: WCC" userId="399c8025-8d55-40cb-aa6d-ebeaf898153c" providerId="ADAL" clId="{D27315DC-3AAF-44F0-89D2-6302B1236D48}" dt="2023-02-21T11:17:42.239" v="7036"/>
          <ac:picMkLst>
            <pc:docMk/>
            <pc:sldMk cId="4131568886" sldId="308"/>
            <ac:picMk id="12" creationId="{1CA24E37-1B5A-8A16-2A37-21311D5BDEAD}"/>
          </ac:picMkLst>
        </pc:picChg>
        <pc:picChg chg="add del mod ord">
          <ac:chgData name="Bedford, Sarah: WCC" userId="399c8025-8d55-40cb-aa6d-ebeaf898153c" providerId="ADAL" clId="{D27315DC-3AAF-44F0-89D2-6302B1236D48}" dt="2023-02-21T11:19:03.849" v="7037"/>
          <ac:picMkLst>
            <pc:docMk/>
            <pc:sldMk cId="4131568886" sldId="308"/>
            <ac:picMk id="16" creationId="{B4A828D5-B444-3F76-953B-33A72B5E20D2}"/>
          </ac:picMkLst>
        </pc:picChg>
        <pc:picChg chg="add del mod">
          <ac:chgData name="Bedford, Sarah: WCC" userId="399c8025-8d55-40cb-aa6d-ebeaf898153c" providerId="ADAL" clId="{D27315DC-3AAF-44F0-89D2-6302B1236D48}" dt="2023-02-21T11:19:06.527" v="7039"/>
          <ac:picMkLst>
            <pc:docMk/>
            <pc:sldMk cId="4131568886" sldId="308"/>
            <ac:picMk id="17" creationId="{8CB7D206-CAF8-A914-AB4C-A6707700EC28}"/>
          </ac:picMkLst>
        </pc:picChg>
        <pc:picChg chg="add del mod ord">
          <ac:chgData name="Bedford, Sarah: WCC" userId="399c8025-8d55-40cb-aa6d-ebeaf898153c" providerId="ADAL" clId="{D27315DC-3AAF-44F0-89D2-6302B1236D48}" dt="2023-02-21T11:20:29.713" v="7040"/>
          <ac:picMkLst>
            <pc:docMk/>
            <pc:sldMk cId="4131568886" sldId="308"/>
            <ac:picMk id="20" creationId="{566E998C-7381-B623-E492-FDC98AD0301A}"/>
          </ac:picMkLst>
        </pc:picChg>
        <pc:picChg chg="add mod">
          <ac:chgData name="Bedford, Sarah: WCC" userId="399c8025-8d55-40cb-aa6d-ebeaf898153c" providerId="ADAL" clId="{D27315DC-3AAF-44F0-89D2-6302B1236D48}" dt="2023-02-21T11:20:29.713" v="7040"/>
          <ac:picMkLst>
            <pc:docMk/>
            <pc:sldMk cId="4131568886" sldId="308"/>
            <ac:picMk id="21" creationId="{2B03BB49-F112-1110-5EAA-590975A3C1DD}"/>
          </ac:picMkLst>
        </pc:picChg>
      </pc:sldChg>
      <pc:sldChg chg="addSp delSp modSp mod modTransition modAnim modNotesTx">
        <pc:chgData name="Bedford, Sarah: WCC" userId="399c8025-8d55-40cb-aa6d-ebeaf898153c" providerId="ADAL" clId="{D27315DC-3AAF-44F0-89D2-6302B1236D48}" dt="2023-02-21T11:26:23.351" v="7160"/>
        <pc:sldMkLst>
          <pc:docMk/>
          <pc:sldMk cId="420438707" sldId="309"/>
        </pc:sldMkLst>
        <pc:picChg chg="add del mod">
          <ac:chgData name="Bedford, Sarah: WCC" userId="399c8025-8d55-40cb-aa6d-ebeaf898153c" providerId="ADAL" clId="{D27315DC-3AAF-44F0-89D2-6302B1236D48}" dt="2023-02-21T11:24:49.703" v="7159"/>
          <ac:picMkLst>
            <pc:docMk/>
            <pc:sldMk cId="420438707" sldId="309"/>
            <ac:picMk id="13" creationId="{24BC8B70-C0A0-12E4-E243-E2C0EE2D1BE3}"/>
          </ac:picMkLst>
        </pc:picChg>
        <pc:picChg chg="add del mod">
          <ac:chgData name="Bedford, Sarah: WCC" userId="399c8025-8d55-40cb-aa6d-ebeaf898153c" providerId="ADAL" clId="{D27315DC-3AAF-44F0-89D2-6302B1236D48}" dt="2023-02-21T11:26:23.351" v="7160"/>
          <ac:picMkLst>
            <pc:docMk/>
            <pc:sldMk cId="420438707" sldId="309"/>
            <ac:picMk id="18" creationId="{5ABC2D80-F8DA-88D4-358B-425B7AF0B78D}"/>
          </ac:picMkLst>
        </pc:picChg>
        <pc:picChg chg="add mod">
          <ac:chgData name="Bedford, Sarah: WCC" userId="399c8025-8d55-40cb-aa6d-ebeaf898153c" providerId="ADAL" clId="{D27315DC-3AAF-44F0-89D2-6302B1236D48}" dt="2023-02-21T11:26:23.351" v="7160"/>
          <ac:picMkLst>
            <pc:docMk/>
            <pc:sldMk cId="420438707" sldId="309"/>
            <ac:picMk id="19" creationId="{1C0C94E2-9EF0-510A-2718-1B19B48E9521}"/>
          </ac:picMkLst>
        </pc:picChg>
      </pc:sldChg>
      <pc:sldChg chg="addSp modSp modNotesTx">
        <pc:chgData name="Bedford, Sarah: WCC" userId="399c8025-8d55-40cb-aa6d-ebeaf898153c" providerId="ADAL" clId="{D27315DC-3AAF-44F0-89D2-6302B1236D48}" dt="2023-02-21T11:28:37.972" v="7161"/>
        <pc:sldMkLst>
          <pc:docMk/>
          <pc:sldMk cId="4070040062" sldId="310"/>
        </pc:sldMkLst>
        <pc:picChg chg="add mod">
          <ac:chgData name="Bedford, Sarah: WCC" userId="399c8025-8d55-40cb-aa6d-ebeaf898153c" providerId="ADAL" clId="{D27315DC-3AAF-44F0-89D2-6302B1236D48}" dt="2023-02-21T11:28:37.972" v="7161"/>
          <ac:picMkLst>
            <pc:docMk/>
            <pc:sldMk cId="4070040062" sldId="310"/>
            <ac:picMk id="12" creationId="{61FF04DE-8D56-8D39-67AD-17F625FEB515}"/>
          </ac:picMkLst>
        </pc:picChg>
      </pc:sldChg>
      <pc:sldChg chg="addSp delSp modSp mod modTransition modAnim modNotesTx">
        <pc:chgData name="Bedford, Sarah: WCC" userId="399c8025-8d55-40cb-aa6d-ebeaf898153c" providerId="ADAL" clId="{D27315DC-3AAF-44F0-89D2-6302B1236D48}" dt="2023-02-21T11:31:05.408" v="7165"/>
        <pc:sldMkLst>
          <pc:docMk/>
          <pc:sldMk cId="1387257827" sldId="311"/>
        </pc:sldMkLst>
        <pc:picChg chg="add del mod">
          <ac:chgData name="Bedford, Sarah: WCC" userId="399c8025-8d55-40cb-aa6d-ebeaf898153c" providerId="ADAL" clId="{D27315DC-3AAF-44F0-89D2-6302B1236D48}" dt="2023-02-21T11:30:35.713" v="7164"/>
          <ac:picMkLst>
            <pc:docMk/>
            <pc:sldMk cId="1387257827" sldId="311"/>
            <ac:picMk id="10" creationId="{CC1DDA62-6561-D95E-4970-5BD984762AEF}"/>
          </ac:picMkLst>
        </pc:picChg>
        <pc:picChg chg="add del mod">
          <ac:chgData name="Bedford, Sarah: WCC" userId="399c8025-8d55-40cb-aa6d-ebeaf898153c" providerId="ADAL" clId="{D27315DC-3AAF-44F0-89D2-6302B1236D48}" dt="2023-02-21T11:31:05.408" v="7165"/>
          <ac:picMkLst>
            <pc:docMk/>
            <pc:sldMk cId="1387257827" sldId="311"/>
            <ac:picMk id="13" creationId="{81FF69EB-522A-7854-CED9-14EB6D6F431D}"/>
          </ac:picMkLst>
        </pc:picChg>
        <pc:picChg chg="add mod">
          <ac:chgData name="Bedford, Sarah: WCC" userId="399c8025-8d55-40cb-aa6d-ebeaf898153c" providerId="ADAL" clId="{D27315DC-3AAF-44F0-89D2-6302B1236D48}" dt="2023-02-21T11:31:05.408" v="7165"/>
          <ac:picMkLst>
            <pc:docMk/>
            <pc:sldMk cId="1387257827" sldId="311"/>
            <ac:picMk id="14" creationId="{EEDB8D6D-BE6B-4433-6B4A-FF7D39F2F4A5}"/>
          </ac:picMkLst>
        </pc:picChg>
      </pc:sldChg>
      <pc:sldChg chg="addSp delSp modSp mod modTransition modAnim">
        <pc:chgData name="Bedford, Sarah: WCC" userId="399c8025-8d55-40cb-aa6d-ebeaf898153c" providerId="ADAL" clId="{D27315DC-3AAF-44F0-89D2-6302B1236D48}" dt="2023-02-07T15:29:57.811" v="4096"/>
        <pc:sldMkLst>
          <pc:docMk/>
          <pc:sldMk cId="2783327088" sldId="312"/>
        </pc:sldMkLst>
        <pc:picChg chg="add del mod">
          <ac:chgData name="Bedford, Sarah: WCC" userId="399c8025-8d55-40cb-aa6d-ebeaf898153c" providerId="ADAL" clId="{D27315DC-3AAF-44F0-89D2-6302B1236D48}" dt="2023-02-07T15:26:36.694" v="4074"/>
          <ac:picMkLst>
            <pc:docMk/>
            <pc:sldMk cId="2783327088" sldId="312"/>
            <ac:picMk id="6" creationId="{67CCF60F-C10A-35C9-1F77-D71D22A3EABB}"/>
          </ac:picMkLst>
        </pc:picChg>
        <pc:picChg chg="add del mod">
          <ac:chgData name="Bedford, Sarah: WCC" userId="399c8025-8d55-40cb-aa6d-ebeaf898153c" providerId="ADAL" clId="{D27315DC-3AAF-44F0-89D2-6302B1236D48}" dt="2023-02-07T15:26:58.864" v="4075"/>
          <ac:picMkLst>
            <pc:docMk/>
            <pc:sldMk cId="2783327088" sldId="312"/>
            <ac:picMk id="9" creationId="{B7B2763D-B2E4-DAC9-3A53-BB05B8228163}"/>
          </ac:picMkLst>
        </pc:picChg>
        <pc:picChg chg="add del mod">
          <ac:chgData name="Bedford, Sarah: WCC" userId="399c8025-8d55-40cb-aa6d-ebeaf898153c" providerId="ADAL" clId="{D27315DC-3AAF-44F0-89D2-6302B1236D48}" dt="2023-02-07T15:27:02.356" v="4077"/>
          <ac:picMkLst>
            <pc:docMk/>
            <pc:sldMk cId="2783327088" sldId="312"/>
            <ac:picMk id="10" creationId="{99AF74BC-BA9B-F9BC-EB3A-D864C1CC5196}"/>
          </ac:picMkLst>
        </pc:picChg>
        <pc:picChg chg="add del mod ord">
          <ac:chgData name="Bedford, Sarah: WCC" userId="399c8025-8d55-40cb-aa6d-ebeaf898153c" providerId="ADAL" clId="{D27315DC-3AAF-44F0-89D2-6302B1236D48}" dt="2023-02-07T15:27:33.848" v="4078"/>
          <ac:picMkLst>
            <pc:docMk/>
            <pc:sldMk cId="2783327088" sldId="312"/>
            <ac:picMk id="13" creationId="{D89248DE-26EE-6928-6090-4F3EFE758FE6}"/>
          </ac:picMkLst>
        </pc:picChg>
        <pc:picChg chg="add del mod">
          <ac:chgData name="Bedford, Sarah: WCC" userId="399c8025-8d55-40cb-aa6d-ebeaf898153c" providerId="ADAL" clId="{D27315DC-3AAF-44F0-89D2-6302B1236D48}" dt="2023-02-07T15:27:36.781" v="4080"/>
          <ac:picMkLst>
            <pc:docMk/>
            <pc:sldMk cId="2783327088" sldId="312"/>
            <ac:picMk id="14" creationId="{37DF195F-AF75-AE09-3556-B69BA62F22AB}"/>
          </ac:picMkLst>
        </pc:picChg>
        <pc:picChg chg="add del mod ord">
          <ac:chgData name="Bedford, Sarah: WCC" userId="399c8025-8d55-40cb-aa6d-ebeaf898153c" providerId="ADAL" clId="{D27315DC-3AAF-44F0-89D2-6302B1236D48}" dt="2023-02-07T15:28:15.423" v="4081"/>
          <ac:picMkLst>
            <pc:docMk/>
            <pc:sldMk cId="2783327088" sldId="312"/>
            <ac:picMk id="17" creationId="{B93B910B-8E9F-1005-3ACA-A5F631C39ADE}"/>
          </ac:picMkLst>
        </pc:picChg>
        <pc:picChg chg="add del mod">
          <ac:chgData name="Bedford, Sarah: WCC" userId="399c8025-8d55-40cb-aa6d-ebeaf898153c" providerId="ADAL" clId="{D27315DC-3AAF-44F0-89D2-6302B1236D48}" dt="2023-02-07T15:28:17.714" v="4083"/>
          <ac:picMkLst>
            <pc:docMk/>
            <pc:sldMk cId="2783327088" sldId="312"/>
            <ac:picMk id="18" creationId="{5380798F-28D5-1415-77C7-60F55B5E2BD4}"/>
          </ac:picMkLst>
        </pc:picChg>
        <pc:picChg chg="add del mod ord">
          <ac:chgData name="Bedford, Sarah: WCC" userId="399c8025-8d55-40cb-aa6d-ebeaf898153c" providerId="ADAL" clId="{D27315DC-3AAF-44F0-89D2-6302B1236D48}" dt="2023-02-07T15:28:38.768" v="4084"/>
          <ac:picMkLst>
            <pc:docMk/>
            <pc:sldMk cId="2783327088" sldId="312"/>
            <ac:picMk id="21" creationId="{807183B2-5B4A-CBE2-F965-6BA622867364}"/>
          </ac:picMkLst>
        </pc:picChg>
        <pc:picChg chg="add del mod">
          <ac:chgData name="Bedford, Sarah: WCC" userId="399c8025-8d55-40cb-aa6d-ebeaf898153c" providerId="ADAL" clId="{D27315DC-3AAF-44F0-89D2-6302B1236D48}" dt="2023-02-07T15:28:41.310" v="4086"/>
          <ac:picMkLst>
            <pc:docMk/>
            <pc:sldMk cId="2783327088" sldId="312"/>
            <ac:picMk id="22" creationId="{A85C7C11-9083-9065-A0C3-81380A13B474}"/>
          </ac:picMkLst>
        </pc:picChg>
        <pc:picChg chg="add del mod ord">
          <ac:chgData name="Bedford, Sarah: WCC" userId="399c8025-8d55-40cb-aa6d-ebeaf898153c" providerId="ADAL" clId="{D27315DC-3AAF-44F0-89D2-6302B1236D48}" dt="2023-02-07T15:28:51.601" v="4087"/>
          <ac:picMkLst>
            <pc:docMk/>
            <pc:sldMk cId="2783327088" sldId="312"/>
            <ac:picMk id="25" creationId="{664D65FA-BD15-5350-D202-E32AE438FA89}"/>
          </ac:picMkLst>
        </pc:picChg>
        <pc:picChg chg="add del mod">
          <ac:chgData name="Bedford, Sarah: WCC" userId="399c8025-8d55-40cb-aa6d-ebeaf898153c" providerId="ADAL" clId="{D27315DC-3AAF-44F0-89D2-6302B1236D48}" dt="2023-02-07T15:28:54.199" v="4089"/>
          <ac:picMkLst>
            <pc:docMk/>
            <pc:sldMk cId="2783327088" sldId="312"/>
            <ac:picMk id="26" creationId="{3CBB16D7-EA74-5157-731A-A2A320796CE6}"/>
          </ac:picMkLst>
        </pc:picChg>
        <pc:picChg chg="add del mod ord">
          <ac:chgData name="Bedford, Sarah: WCC" userId="399c8025-8d55-40cb-aa6d-ebeaf898153c" providerId="ADAL" clId="{D27315DC-3AAF-44F0-89D2-6302B1236D48}" dt="2023-02-07T15:29:18.717" v="4090"/>
          <ac:picMkLst>
            <pc:docMk/>
            <pc:sldMk cId="2783327088" sldId="312"/>
            <ac:picMk id="29" creationId="{35EEB644-E5D9-CD23-9381-246C1CA72B05}"/>
          </ac:picMkLst>
        </pc:picChg>
        <pc:picChg chg="add del mod">
          <ac:chgData name="Bedford, Sarah: WCC" userId="399c8025-8d55-40cb-aa6d-ebeaf898153c" providerId="ADAL" clId="{D27315DC-3AAF-44F0-89D2-6302B1236D48}" dt="2023-02-07T15:29:25.804" v="4092"/>
          <ac:picMkLst>
            <pc:docMk/>
            <pc:sldMk cId="2783327088" sldId="312"/>
            <ac:picMk id="30" creationId="{1C20324C-23BB-A403-F454-B72A540BC538}"/>
          </ac:picMkLst>
        </pc:picChg>
        <pc:picChg chg="add del mod ord">
          <ac:chgData name="Bedford, Sarah: WCC" userId="399c8025-8d55-40cb-aa6d-ebeaf898153c" providerId="ADAL" clId="{D27315DC-3AAF-44F0-89D2-6302B1236D48}" dt="2023-02-07T15:29:32.726" v="4093"/>
          <ac:picMkLst>
            <pc:docMk/>
            <pc:sldMk cId="2783327088" sldId="312"/>
            <ac:picMk id="33" creationId="{ACB1A394-B73E-7F9E-4E8D-1A6AF5C60E74}"/>
          </ac:picMkLst>
        </pc:picChg>
        <pc:picChg chg="add del mod">
          <ac:chgData name="Bedford, Sarah: WCC" userId="399c8025-8d55-40cb-aa6d-ebeaf898153c" providerId="ADAL" clId="{D27315DC-3AAF-44F0-89D2-6302B1236D48}" dt="2023-02-07T15:29:34.628" v="4095"/>
          <ac:picMkLst>
            <pc:docMk/>
            <pc:sldMk cId="2783327088" sldId="312"/>
            <ac:picMk id="34" creationId="{E4DFE283-DE40-ACE8-7B0C-75994FFB1FE5}"/>
          </ac:picMkLst>
        </pc:picChg>
        <pc:picChg chg="add del mod ord">
          <ac:chgData name="Bedford, Sarah: WCC" userId="399c8025-8d55-40cb-aa6d-ebeaf898153c" providerId="ADAL" clId="{D27315DC-3AAF-44F0-89D2-6302B1236D48}" dt="2023-02-07T15:29:57.811" v="4096"/>
          <ac:picMkLst>
            <pc:docMk/>
            <pc:sldMk cId="2783327088" sldId="312"/>
            <ac:picMk id="37" creationId="{AE2908D2-49EA-479D-FF3E-9EE02C769325}"/>
          </ac:picMkLst>
        </pc:picChg>
        <pc:picChg chg="add mod">
          <ac:chgData name="Bedford, Sarah: WCC" userId="399c8025-8d55-40cb-aa6d-ebeaf898153c" providerId="ADAL" clId="{D27315DC-3AAF-44F0-89D2-6302B1236D48}" dt="2023-02-07T15:29:57.811" v="4096"/>
          <ac:picMkLst>
            <pc:docMk/>
            <pc:sldMk cId="2783327088" sldId="312"/>
            <ac:picMk id="38" creationId="{C660DCFD-D0D9-0D85-69CC-1E4564A2F3C0}"/>
          </ac:picMkLst>
        </pc:picChg>
      </pc:sldChg>
      <pc:sldChg chg="modSp add del mod modAnim modNotesTx">
        <pc:chgData name="Bedford, Sarah: WCC" userId="399c8025-8d55-40cb-aa6d-ebeaf898153c" providerId="ADAL" clId="{D27315DC-3AAF-44F0-89D2-6302B1236D48}" dt="2023-02-07T15:09:31.242" v="3698" actId="2696"/>
        <pc:sldMkLst>
          <pc:docMk/>
          <pc:sldMk cId="2896127824" sldId="313"/>
        </pc:sldMkLst>
        <pc:spChg chg="mod">
          <ac:chgData name="Bedford, Sarah: WCC" userId="399c8025-8d55-40cb-aa6d-ebeaf898153c" providerId="ADAL" clId="{D27315DC-3AAF-44F0-89D2-6302B1236D48}" dt="2023-02-07T15:03:38.825" v="3336" actId="20577"/>
          <ac:spMkLst>
            <pc:docMk/>
            <pc:sldMk cId="2896127824" sldId="313"/>
            <ac:spMk id="2" creationId="{D5704E32-7D64-4029-AF4D-DAB2D6F67299}"/>
          </ac:spMkLst>
        </pc:spChg>
        <pc:spChg chg="mod">
          <ac:chgData name="Bedford, Sarah: WCC" userId="399c8025-8d55-40cb-aa6d-ebeaf898153c" providerId="ADAL" clId="{D27315DC-3AAF-44F0-89D2-6302B1236D48}" dt="2023-02-07T15:05:54.660" v="3693" actId="20577"/>
          <ac:spMkLst>
            <pc:docMk/>
            <pc:sldMk cId="2896127824" sldId="313"/>
            <ac:spMk id="3" creationId="{4333EEAD-AB86-4E54-840E-203FAA22730D}"/>
          </ac:spMkLst>
        </pc:spChg>
      </pc:sldChg>
    </pc:docChg>
  </pc:docChgLst>
</pc:chgInfo>
</file>

<file path=ppt/comments/modernComment_121_22D28A24.xml><?xml version="1.0" encoding="utf-8"?>
<p188:cmLst xmlns:a="http://schemas.openxmlformats.org/drawingml/2006/main" xmlns:r="http://schemas.openxmlformats.org/officeDocument/2006/relationships" xmlns:p188="http://schemas.microsoft.com/office/powerpoint/2018/8/main">
  <p188:cm id="{1631CF86-3C48-4011-A968-7E9F45DABE0F}" authorId="{0CD8E448-9948-8132-C55E-11D25B2D970B}" created="2022-11-28T14:08:10.107">
    <pc:sldMkLst xmlns:pc="http://schemas.microsoft.com/office/powerpoint/2013/main/command">
      <pc:docMk/>
      <pc:sldMk cId="584223268" sldId="289"/>
    </pc:sldMkLst>
    <p188:replyLst>
      <p188:reply id="{F3FFD512-5BC3-4BB4-A2CF-FBD253727BD2}" authorId="{0CD8E448-9948-8132-C55E-11D25B2D970B}" created="2022-11-28T14:32:37.787">
        <p188:txBody>
          <a:bodyPr/>
          <a:lstStyle/>
          <a:p>
            <a:r>
              <a:rPr lang="en-GB"/>
              <a:t>We don’t need this slide - what you have hear can be part of your notes?
</a:t>
            </a:r>
          </a:p>
        </p188:txBody>
      </p188:reply>
    </p188:replyLst>
    <p188:txBody>
      <a:bodyPr/>
      <a:lstStyle/>
      <a:p>
        <a:r>
          <a:rPr lang="en-GB"/>
          <a:t>Shall we cover this part when you mention about section 2 - otherwise it’s a repeat</a:t>
        </a:r>
      </a:p>
    </p188:txBody>
  </p188:cm>
</p188:cmLst>
</file>

<file path=ppt/comments/modernComment_123_B2F5E71A.xml><?xml version="1.0" encoding="utf-8"?>
<p188:cmLst xmlns:a="http://schemas.openxmlformats.org/drawingml/2006/main" xmlns:r="http://schemas.openxmlformats.org/officeDocument/2006/relationships" xmlns:p188="http://schemas.microsoft.com/office/powerpoint/2018/8/main">
  <p188:cm id="{60A36AD8-9131-415B-9D5B-7C4DC2777F8B}" authorId="{0CD8E448-9948-8132-C55E-11D25B2D970B}" created="2022-11-28T16:05:25.720">
    <ac:deMkLst xmlns:ac="http://schemas.microsoft.com/office/drawing/2013/main/command">
      <pc:docMk xmlns:pc="http://schemas.microsoft.com/office/powerpoint/2013/main/command"/>
      <pc:sldMk xmlns:pc="http://schemas.microsoft.com/office/powerpoint/2013/main/command" cId="3002459930" sldId="291"/>
      <ac:spMk id="3" creationId="{216F7590-15E9-A771-1086-D738D30E0B90}"/>
    </ac:deMkLst>
    <p188:txBody>
      <a:bodyPr/>
      <a:lstStyle/>
      <a:p>
        <a:r>
          <a:rPr lang="en-GB"/>
          <a:t>Do we have a letter template on Local Authority Letter to highlight the date etc</a:t>
        </a:r>
      </a:p>
    </p188:txBody>
  </p188:cm>
</p188:cmLst>
</file>

<file path=ppt/comments/modernComment_12B_C698717.xml><?xml version="1.0" encoding="utf-8"?>
<p188:cmLst xmlns:a="http://schemas.openxmlformats.org/drawingml/2006/main" xmlns:r="http://schemas.openxmlformats.org/officeDocument/2006/relationships" xmlns:p188="http://schemas.microsoft.com/office/powerpoint/2018/8/main">
  <p188:cm id="{F58DCAC6-4F24-413E-A77A-22CE9517DD08}" authorId="{0CD8E448-9948-8132-C55E-11D25B2D970B}" created="2022-11-25T17:56:14.144">
    <pc:sldMkLst xmlns:pc="http://schemas.microsoft.com/office/powerpoint/2013/main/command">
      <pc:docMk/>
      <pc:sldMk cId="208242455" sldId="297"/>
    </pc:sldMkLst>
    <p188:replyLst>
      <p188:reply id="{FDBF474E-D8FB-4C97-B886-2180E0E64937}" authorId="{0CD8E448-9948-8132-C55E-11D25B2D970B}" created="2022-11-25T17:56:34.284">
        <p188:txBody>
          <a:bodyPr/>
          <a:lstStyle/>
          <a:p>
            <a:r>
              <a:rPr lang="en-GB"/>
              <a:t>Title : Mediation</a:t>
            </a:r>
          </a:p>
        </p188:txBody>
      </p188:reply>
    </p188:replyLst>
    <p188:txBody>
      <a:bodyPr/>
      <a:lstStyle/>
      <a:p>
        <a:r>
          <a:rPr lang="en-GB"/>
          <a:t>First 2 bullet point not needed?
</a:t>
        </a:r>
      </a:p>
    </p188:txBody>
  </p188:cm>
</p188:cmLst>
</file>

<file path=ppt/comments/modernComment_12C_E4A04FF7.xml><?xml version="1.0" encoding="utf-8"?>
<p188:cmLst xmlns:a="http://schemas.openxmlformats.org/drawingml/2006/main" xmlns:r="http://schemas.openxmlformats.org/officeDocument/2006/relationships" xmlns:p188="http://schemas.microsoft.com/office/powerpoint/2018/8/main">
  <p188:cm id="{98DAD855-CADA-4392-946A-C912E2B226B5}" authorId="{0CD8E448-9948-8132-C55E-11D25B2D970B}" created="2022-11-28T14:30:58.217">
    <ac:deMkLst xmlns:ac="http://schemas.microsoft.com/office/drawing/2013/main/command">
      <pc:docMk xmlns:pc="http://schemas.microsoft.com/office/powerpoint/2013/main/command"/>
      <pc:sldMk xmlns:pc="http://schemas.microsoft.com/office/powerpoint/2013/main/command" cId="3835711479" sldId="300"/>
      <ac:spMk id="3" creationId="{FB15B718-C816-4ACC-B6B3-50A81E657038}"/>
    </ac:deMkLst>
    <p188:txBody>
      <a:bodyPr/>
      <a:lstStyle/>
      <a:p>
        <a:r>
          <a:rPr lang="en-GB"/>
          <a:t>We cant do the link as they wont be able to click it.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03F53-A991-4872-BE8D-3AF83FB0D6A0}" type="datetimeFigureOut">
              <a:rPr lang="en-GB" smtClean="0"/>
              <a:t>21/02/2023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17AD1-72DF-47B9-BDB5-9315704D1AE4}" type="slidenum">
              <a:rPr lang="en-GB" smtClean="0"/>
              <a:t>‹#›</a:t>
            </a:fld>
            <a:endParaRPr lang="en-GB"/>
          </a:p>
        </p:txBody>
      </p:sp>
    </p:spTree>
    <p:extLst>
      <p:ext uri="{BB962C8B-B14F-4D97-AF65-F5344CB8AC3E}">
        <p14:creationId xmlns:p14="http://schemas.microsoft.com/office/powerpoint/2010/main" val="237282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Education Health Care Needs Assessment is the first step towards getting an EHCP which provides additional funding and support for a child or YP with SEN. </a:t>
            </a:r>
          </a:p>
          <a:p>
            <a:r>
              <a:rPr lang="en-GB" dirty="0"/>
              <a:t>When the Local Authority agrees to carry out an EHCNA, this does not mean that your child or YP will definitely get an EHCP.  Once the assessments are completed, the LA will decide whether or not to issue a Plan. </a:t>
            </a:r>
          </a:p>
          <a:p>
            <a:r>
              <a:rPr lang="en-GB" dirty="0"/>
              <a:t>If you want more information on how to apply for an EHCNA please see the resources available on the IASS website. </a:t>
            </a:r>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2</a:t>
            </a:fld>
            <a:endParaRPr lang="en-GB"/>
          </a:p>
        </p:txBody>
      </p:sp>
    </p:spTree>
    <p:extLst>
      <p:ext uri="{BB962C8B-B14F-4D97-AF65-F5344CB8AC3E}">
        <p14:creationId xmlns:p14="http://schemas.microsoft.com/office/powerpoint/2010/main" val="2369473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Section 1 of the form asks for your personal information – name, address, name of child etc. </a:t>
            </a:r>
          </a:p>
          <a:p>
            <a:endParaRPr lang="en-GB" dirty="0"/>
          </a:p>
          <a:p>
            <a:r>
              <a:rPr lang="en-GB" dirty="0"/>
              <a:t>Moving to Section 2, there are 2 main questions on the SEND 35a form where you need to show evidence that the legal test for assessment has been met </a:t>
            </a:r>
          </a:p>
          <a:p>
            <a:endParaRPr lang="en-GB" dirty="0"/>
          </a:p>
          <a:p>
            <a:r>
              <a:rPr lang="en-GB" dirty="0"/>
              <a:t>You do not need to type your answers in to the boxes on the form. You can use separate sheets of paper and attach them to the form, but make sure you type in to the relevant boxes “see attached sheet for response to Q1/Q2”</a:t>
            </a:r>
          </a:p>
          <a:p>
            <a:endParaRPr lang="en-GB" dirty="0"/>
          </a:p>
          <a:p>
            <a:r>
              <a:rPr lang="en-GB" dirty="0"/>
              <a:t>Going back to the legal test, you will need to convince the SEND Tribunal that the child </a:t>
            </a:r>
          </a:p>
          <a:p>
            <a:r>
              <a:rPr lang="en-GB" dirty="0"/>
              <a:t>or young person has or may have SEN, and may need provision through an EHC plan </a:t>
            </a:r>
          </a:p>
          <a:p>
            <a:endParaRPr lang="en-GB" dirty="0"/>
          </a:p>
          <a:p>
            <a:r>
              <a:rPr lang="en-GB" dirty="0"/>
              <a:t>You can argue that: </a:t>
            </a:r>
          </a:p>
          <a:p>
            <a:r>
              <a:rPr lang="en-GB" dirty="0"/>
              <a:t>1. a full assessment is the only way to find out what your child’s special educational needs are and what </a:t>
            </a:r>
          </a:p>
          <a:p>
            <a:r>
              <a:rPr lang="en-GB" dirty="0"/>
              <a:t>help is needed; </a:t>
            </a:r>
          </a:p>
          <a:p>
            <a:r>
              <a:rPr lang="en-GB" dirty="0"/>
              <a:t>2. the school/institution may not be able to supply all the educational help needed </a:t>
            </a:r>
          </a:p>
          <a:p>
            <a:r>
              <a:rPr lang="en-GB" dirty="0"/>
              <a:t>unless it receives extra help from the LA; </a:t>
            </a:r>
          </a:p>
          <a:p>
            <a:r>
              <a:rPr lang="en-GB" dirty="0"/>
              <a:t>3. the school/institution has provided all the help that could be expected but the </a:t>
            </a:r>
          </a:p>
          <a:p>
            <a:r>
              <a:rPr lang="en-GB" dirty="0"/>
              <a:t>child or young person has not made enough progress. </a:t>
            </a:r>
          </a:p>
          <a:p>
            <a:endParaRPr lang="en-GB" dirty="0"/>
          </a:p>
          <a:p>
            <a:endParaRPr lang="en-GB" dirty="0"/>
          </a:p>
          <a:p>
            <a:r>
              <a:rPr lang="en-GB" dirty="0"/>
              <a:t>You do not need to prove that an EHCP is necessary, only that it MAY be necessary.</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FF17AD1-72DF-47B9-BDB5-9315704D1AE4}" type="slidenum">
              <a:rPr lang="en-GB" smtClean="0"/>
              <a:t>12</a:t>
            </a:fld>
            <a:endParaRPr lang="en-GB"/>
          </a:p>
        </p:txBody>
      </p:sp>
    </p:spTree>
    <p:extLst>
      <p:ext uri="{BB962C8B-B14F-4D97-AF65-F5344CB8AC3E}">
        <p14:creationId xmlns:p14="http://schemas.microsoft.com/office/powerpoint/2010/main" val="1768529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will talk through the evidence and information you should include in your response to these 2 questions. </a:t>
            </a:r>
          </a:p>
          <a:p>
            <a:r>
              <a:rPr lang="en-GB" dirty="0"/>
              <a:t>Question 1 – whether the child Or YP has or may have SEN</a:t>
            </a:r>
          </a:p>
          <a:p>
            <a:r>
              <a:rPr lang="en-GB" dirty="0"/>
              <a:t>Look at the evidence that was submitted with the Request including the evidence from the education setting. </a:t>
            </a:r>
          </a:p>
          <a:p>
            <a:r>
              <a:rPr lang="en-GB" dirty="0"/>
              <a:t>Check the schools SEN information report for details of what they provide under SEN Support. This may help you to demonstrate that your child has needs that are not routinely provided for under SEN Support and can only be met by an EHCP. </a:t>
            </a:r>
          </a:p>
          <a:p>
            <a:r>
              <a:rPr lang="en-GB" dirty="0"/>
              <a:t>Look at any assessment reports, and see what the education setting did as a result of the assessments and what difference it made. This may provide evidence that your child or YP has not made sufficient progress despite the setting putting extra support in place. </a:t>
            </a:r>
          </a:p>
          <a:p>
            <a:endParaRPr lang="en-GB" dirty="0"/>
          </a:p>
          <a:p>
            <a:r>
              <a:rPr lang="en-GB" dirty="0"/>
              <a:t>If the existing evidence supports the LAs decision you will need to provide additional evidence to support your case </a:t>
            </a:r>
          </a:p>
          <a:p>
            <a:endParaRPr lang="en-GB" dirty="0"/>
          </a:p>
          <a:p>
            <a:r>
              <a:rPr lang="en-GB" dirty="0"/>
              <a:t>For example – is your child making good progress at school or is there evidence to show that their progress is uneven or that the gap between them and their peers is widening</a:t>
            </a:r>
          </a:p>
        </p:txBody>
      </p:sp>
      <p:sp>
        <p:nvSpPr>
          <p:cNvPr id="4" name="Slide Number Placeholder 3"/>
          <p:cNvSpPr>
            <a:spLocks noGrp="1"/>
          </p:cNvSpPr>
          <p:nvPr>
            <p:ph type="sldNum" sz="quarter" idx="5"/>
          </p:nvPr>
        </p:nvSpPr>
        <p:spPr/>
        <p:txBody>
          <a:bodyPr/>
          <a:lstStyle/>
          <a:p>
            <a:fld id="{028EC600-AFBA-4A79-BCBE-472AF6AB618F}" type="slidenum">
              <a:rPr lang="en-GB" smtClean="0"/>
              <a:t>13</a:t>
            </a:fld>
            <a:endParaRPr lang="en-GB"/>
          </a:p>
        </p:txBody>
      </p:sp>
    </p:spTree>
    <p:extLst>
      <p:ext uri="{BB962C8B-B14F-4D97-AF65-F5344CB8AC3E}">
        <p14:creationId xmlns:p14="http://schemas.microsoft.com/office/powerpoint/2010/main" val="3397428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2 – does the child or YP require an EHCP</a:t>
            </a:r>
          </a:p>
          <a:p>
            <a:endParaRPr lang="en-GB" dirty="0"/>
          </a:p>
          <a:p>
            <a:r>
              <a:rPr lang="en-GB" dirty="0"/>
              <a:t>To answer this question you need to provide evidence that your child’s needs cannot be met under SEN Support and that a full assessment is the only way to find out what your child’s difficulties are. </a:t>
            </a:r>
          </a:p>
          <a:p>
            <a:r>
              <a:rPr lang="en-GB" dirty="0"/>
              <a:t>There are some examples on this slide of evidence you might be able to provide that despite the school or college putting support in place and involving external professionals such as EP, your child has not made sufficient progress. </a:t>
            </a:r>
          </a:p>
          <a:p>
            <a:r>
              <a:rPr lang="en-GB" dirty="0"/>
              <a:t>For example  - is your child still being excluded because of challenging behaviour?</a:t>
            </a:r>
          </a:p>
          <a:p>
            <a:endParaRPr lang="en-GB" dirty="0"/>
          </a:p>
          <a:p>
            <a:r>
              <a:rPr lang="en-GB" dirty="0"/>
              <a:t>Look at the provision map which is a record of all the additional support your child has received and the amount of funding the setting has used to provide that support. This may show that the school has provided everything it could reasonably be expected to provide under SEN Support and that an EHCP may be necessary</a:t>
            </a:r>
          </a:p>
          <a:p>
            <a:endParaRPr lang="en-GB" dirty="0"/>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14</a:t>
            </a:fld>
            <a:endParaRPr lang="en-GB"/>
          </a:p>
        </p:txBody>
      </p:sp>
    </p:spTree>
    <p:extLst>
      <p:ext uri="{BB962C8B-B14F-4D97-AF65-F5344CB8AC3E}">
        <p14:creationId xmlns:p14="http://schemas.microsoft.com/office/powerpoint/2010/main" val="3459515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Section 3 – it may be possible to get your appeal registered if you have missed the deadline or do not have a mediation certificate but you need to explain to the Tribunal why these things have happened and they will then decide whether to allow your appeal.</a:t>
            </a:r>
          </a:p>
          <a:p>
            <a:r>
              <a:rPr lang="en-GB" dirty="0"/>
              <a:t>Section 4 – if you have very strong grounds for requesting an in person hearing you can request it in this part of the form. You also need to disclose any other outstanding appeals that you may have underway. </a:t>
            </a:r>
          </a:p>
          <a:p>
            <a:endParaRPr lang="en-GB" dirty="0"/>
          </a:p>
          <a:p>
            <a:r>
              <a:rPr lang="en-GB" dirty="0"/>
              <a:t>Section 4 on the SEND 35a states:</a:t>
            </a:r>
          </a:p>
          <a:p>
            <a:r>
              <a:rPr lang="en-GB" dirty="0"/>
              <a:t>‘The Tribunal can decide the appeal on the papers without an oral hearing if you and the LA consent and the Tribunal concludes that it is able to decide the case on the papers. The Tribunal can list paper hearings at short notice, and if you consent to a paper hearing, it may lead to an earlier decision being made in the appeal’.</a:t>
            </a:r>
          </a:p>
          <a:p>
            <a:r>
              <a:rPr lang="en-GB" dirty="0"/>
              <a:t>Therefore, you can tick ‘I consent to the appeal being concluded on the papers without an oral hearing’ to have the Judge look at all your evidence on papers only.</a:t>
            </a:r>
          </a:p>
          <a:p>
            <a:endParaRPr lang="en-GB" dirty="0"/>
          </a:p>
          <a:p>
            <a:endParaRPr lang="en-GB" dirty="0"/>
          </a:p>
        </p:txBody>
      </p:sp>
      <p:sp>
        <p:nvSpPr>
          <p:cNvPr id="4" name="Slide Number Placeholder 3"/>
          <p:cNvSpPr>
            <a:spLocks noGrp="1"/>
          </p:cNvSpPr>
          <p:nvPr>
            <p:ph type="sldNum" sz="quarter" idx="5"/>
          </p:nvPr>
        </p:nvSpPr>
        <p:spPr/>
        <p:txBody>
          <a:bodyPr/>
          <a:lstStyle/>
          <a:p>
            <a:fld id="{BFF17AD1-72DF-47B9-BDB5-9315704D1AE4}" type="slidenum">
              <a:rPr lang="en-GB" smtClean="0"/>
              <a:t>15</a:t>
            </a:fld>
            <a:endParaRPr lang="en-GB"/>
          </a:p>
        </p:txBody>
      </p:sp>
    </p:spTree>
    <p:extLst>
      <p:ext uri="{BB962C8B-B14F-4D97-AF65-F5344CB8AC3E}">
        <p14:creationId xmlns:p14="http://schemas.microsoft.com/office/powerpoint/2010/main" val="256394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Section 5 – this is about who is making the appeal. Usually this is completed by a parent or by both parents, or in the case of 16+ years the young person would complete this section. </a:t>
            </a:r>
          </a:p>
          <a:p>
            <a:r>
              <a:rPr lang="en-GB" dirty="0"/>
              <a:t>Section 6 – is about any other parties involved in the appeal. For a Refusal to Assess appeal which is usually paper based, a YP would not need an advocate for the hearing because there isn’t one, so this section can be ignored.  If the YP has requested an in person hearing and wants someone to attend with them they should fill this section out. </a:t>
            </a:r>
          </a:p>
          <a:p>
            <a:r>
              <a:rPr lang="en-GB" dirty="0"/>
              <a:t>Legal Representative – most refusal to assess appeals are paper based therefore legal representation is not necessary. Leave this blank.</a:t>
            </a:r>
          </a:p>
          <a:p>
            <a:endParaRPr lang="en-GB" dirty="0"/>
          </a:p>
        </p:txBody>
      </p:sp>
      <p:sp>
        <p:nvSpPr>
          <p:cNvPr id="4" name="Slide Number Placeholder 3"/>
          <p:cNvSpPr>
            <a:spLocks noGrp="1"/>
          </p:cNvSpPr>
          <p:nvPr>
            <p:ph type="sldNum" sz="quarter" idx="5"/>
          </p:nvPr>
        </p:nvSpPr>
        <p:spPr/>
        <p:txBody>
          <a:bodyPr/>
          <a:lstStyle/>
          <a:p>
            <a:fld id="{BFF17AD1-72DF-47B9-BDB5-9315704D1AE4}" type="slidenum">
              <a:rPr lang="en-GB" smtClean="0"/>
              <a:t>16</a:t>
            </a:fld>
            <a:endParaRPr lang="en-GB"/>
          </a:p>
        </p:txBody>
      </p:sp>
    </p:spTree>
    <p:extLst>
      <p:ext uri="{BB962C8B-B14F-4D97-AF65-F5344CB8AC3E}">
        <p14:creationId xmlns:p14="http://schemas.microsoft.com/office/powerpoint/2010/main" val="2060542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 paper based refusal to assess appeal, you are unlikely to have a legal representative, however if you have requested an in person hearing and wish to be represented by an SEN lawyer or a specialist SEN advocacy service you would put their details on the form here. </a:t>
            </a:r>
          </a:p>
          <a:p>
            <a:endParaRPr lang="en-GB" dirty="0"/>
          </a:p>
          <a:p>
            <a:r>
              <a:rPr lang="en-GB" dirty="0"/>
              <a:t>Section 7 – Q1  this is where you disclose any special needs that you have and in Q2 you can request signer or interpreter/language support, however for a paper based refusal to assess hearing you are unlikely to need this service. </a:t>
            </a:r>
          </a:p>
          <a:p>
            <a:endParaRPr lang="en-GB" dirty="0"/>
          </a:p>
          <a:p>
            <a:r>
              <a:rPr lang="en-GB" dirty="0"/>
              <a:t>Section 8 – please check the list in Section 8 and make sure you are sending along with the form the LA’s refusal to assess letter, your mediation certificate, your grounds of appeal which you may have typed up on separate sheets of paper, and the signed and dated appeal form. </a:t>
            </a:r>
          </a:p>
          <a:p>
            <a:endParaRPr lang="en-GB" dirty="0"/>
          </a:p>
        </p:txBody>
      </p:sp>
      <p:sp>
        <p:nvSpPr>
          <p:cNvPr id="4" name="Slide Number Placeholder 3"/>
          <p:cNvSpPr>
            <a:spLocks noGrp="1"/>
          </p:cNvSpPr>
          <p:nvPr>
            <p:ph type="sldNum" sz="quarter" idx="5"/>
          </p:nvPr>
        </p:nvSpPr>
        <p:spPr/>
        <p:txBody>
          <a:bodyPr/>
          <a:lstStyle/>
          <a:p>
            <a:fld id="{BFF17AD1-72DF-47B9-BDB5-9315704D1AE4}" type="slidenum">
              <a:rPr lang="en-GB" smtClean="0"/>
              <a:t>17</a:t>
            </a:fld>
            <a:endParaRPr lang="en-GB"/>
          </a:p>
        </p:txBody>
      </p:sp>
    </p:spTree>
    <p:extLst>
      <p:ext uri="{BB962C8B-B14F-4D97-AF65-F5344CB8AC3E}">
        <p14:creationId xmlns:p14="http://schemas.microsoft.com/office/powerpoint/2010/main" val="195993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Evidence and </a:t>
            </a:r>
            <a:r>
              <a:rPr lang="fr-FR" dirty="0" err="1"/>
              <a:t>sending</a:t>
            </a:r>
            <a:r>
              <a:rPr lang="fr-FR" dirty="0"/>
              <a:t> </a:t>
            </a:r>
            <a:r>
              <a:rPr lang="fr-FR" dirty="0" err="1"/>
              <a:t>evidence</a:t>
            </a:r>
            <a:endParaRPr lang="fr-FR" dirty="0"/>
          </a:p>
          <a:p>
            <a:endParaRPr lang="fr-FR" dirty="0"/>
          </a:p>
          <a:p>
            <a:r>
              <a:rPr lang="fr-FR" dirty="0"/>
              <a:t>Email Size </a:t>
            </a:r>
            <a:r>
              <a:rPr lang="fr-FR" dirty="0" err="1"/>
              <a:t>limit</a:t>
            </a:r>
            <a:r>
              <a:rPr lang="fr-FR" dirty="0"/>
              <a:t> – you </a:t>
            </a:r>
            <a:r>
              <a:rPr lang="fr-FR" dirty="0" err="1"/>
              <a:t>may</a:t>
            </a:r>
            <a:r>
              <a:rPr lang="fr-FR" dirty="0"/>
              <a:t> </a:t>
            </a:r>
            <a:r>
              <a:rPr lang="fr-FR" dirty="0" err="1"/>
              <a:t>need</a:t>
            </a:r>
            <a:r>
              <a:rPr lang="fr-FR" dirty="0"/>
              <a:t> to </a:t>
            </a:r>
            <a:r>
              <a:rPr lang="fr-FR" dirty="0" err="1"/>
              <a:t>send</a:t>
            </a:r>
            <a:r>
              <a:rPr lang="fr-FR" dirty="0"/>
              <a:t> </a:t>
            </a:r>
            <a:r>
              <a:rPr lang="fr-FR" dirty="0" err="1"/>
              <a:t>your</a:t>
            </a:r>
            <a:r>
              <a:rPr lang="fr-FR" dirty="0"/>
              <a:t> </a:t>
            </a:r>
            <a:r>
              <a:rPr lang="fr-FR" dirty="0" err="1"/>
              <a:t>evidence</a:t>
            </a:r>
            <a:r>
              <a:rPr lang="fr-FR" dirty="0"/>
              <a:t> in more </a:t>
            </a:r>
            <a:r>
              <a:rPr lang="fr-FR" dirty="0" err="1"/>
              <a:t>than</a:t>
            </a:r>
            <a:r>
              <a:rPr lang="fr-FR" dirty="0"/>
              <a:t> one email if the email size </a:t>
            </a:r>
            <a:r>
              <a:rPr lang="fr-FR" dirty="0" err="1"/>
              <a:t>is</a:t>
            </a:r>
            <a:r>
              <a:rPr lang="fr-FR" dirty="0"/>
              <a:t> </a:t>
            </a:r>
            <a:r>
              <a:rPr lang="fr-FR" dirty="0" err="1"/>
              <a:t>too</a:t>
            </a:r>
            <a:r>
              <a:rPr lang="fr-FR" dirty="0"/>
              <a:t> large. Be sure to </a:t>
            </a:r>
            <a:r>
              <a:rPr lang="fr-FR" dirty="0" err="1"/>
              <a:t>clearly</a:t>
            </a:r>
            <a:r>
              <a:rPr lang="fr-FR" dirty="0"/>
              <a:t> mark </a:t>
            </a:r>
            <a:r>
              <a:rPr lang="fr-FR" dirty="0" err="1"/>
              <a:t>your</a:t>
            </a:r>
            <a:r>
              <a:rPr lang="fr-FR" dirty="0"/>
              <a:t> email in the </a:t>
            </a:r>
            <a:r>
              <a:rPr lang="fr-FR" dirty="0" err="1"/>
              <a:t>subject</a:t>
            </a:r>
            <a:r>
              <a:rPr lang="fr-FR" dirty="0"/>
              <a:t> </a:t>
            </a:r>
            <a:r>
              <a:rPr lang="fr-FR" dirty="0" err="1"/>
              <a:t>heading</a:t>
            </a:r>
            <a:r>
              <a:rPr lang="fr-FR" dirty="0"/>
              <a:t> </a:t>
            </a:r>
            <a:r>
              <a:rPr lang="fr-FR" dirty="0" err="1"/>
              <a:t>with</a:t>
            </a:r>
            <a:r>
              <a:rPr lang="fr-FR" dirty="0"/>
              <a:t> </a:t>
            </a:r>
            <a:r>
              <a:rPr lang="fr-FR" dirty="0" err="1"/>
              <a:t>your</a:t>
            </a:r>
            <a:r>
              <a:rPr lang="fr-FR" dirty="0"/>
              <a:t> </a:t>
            </a:r>
            <a:r>
              <a:rPr lang="fr-FR" dirty="0" err="1"/>
              <a:t>child’s</a:t>
            </a:r>
            <a:r>
              <a:rPr lang="fr-FR" dirty="0"/>
              <a:t> </a:t>
            </a:r>
            <a:r>
              <a:rPr lang="fr-FR" dirty="0" err="1"/>
              <a:t>initials</a:t>
            </a:r>
            <a:r>
              <a:rPr lang="fr-FR" dirty="0"/>
              <a:t> and </a:t>
            </a:r>
            <a:r>
              <a:rPr lang="fr-FR" dirty="0" err="1"/>
              <a:t>birth</a:t>
            </a:r>
            <a:r>
              <a:rPr lang="fr-FR" dirty="0"/>
              <a:t> date and « new </a:t>
            </a:r>
            <a:r>
              <a:rPr lang="fr-FR" dirty="0" err="1"/>
              <a:t>appeal</a:t>
            </a:r>
            <a:r>
              <a:rPr lang="fr-FR" dirty="0"/>
              <a:t> registration « and </a:t>
            </a:r>
            <a:r>
              <a:rPr lang="fr-FR" dirty="0" err="1"/>
              <a:t>number</a:t>
            </a:r>
            <a:r>
              <a:rPr lang="fr-FR" dirty="0"/>
              <a:t> the emails in </a:t>
            </a:r>
            <a:r>
              <a:rPr lang="fr-FR" dirty="0" err="1"/>
              <a:t>order</a:t>
            </a:r>
            <a:r>
              <a:rPr lang="fr-FR" dirty="0"/>
              <a:t>. </a:t>
            </a:r>
          </a:p>
          <a:p>
            <a:endParaRPr lang="fr-FR" dirty="0"/>
          </a:p>
          <a:p>
            <a:r>
              <a:rPr lang="fr-FR" dirty="0"/>
              <a:t>Documents must </a:t>
            </a:r>
            <a:r>
              <a:rPr lang="fr-FR" dirty="0" err="1"/>
              <a:t>be</a:t>
            </a:r>
            <a:r>
              <a:rPr lang="fr-FR" dirty="0"/>
              <a:t> </a:t>
            </a:r>
            <a:r>
              <a:rPr lang="fr-FR" dirty="0" err="1"/>
              <a:t>unsecured</a:t>
            </a:r>
            <a:r>
              <a:rPr lang="fr-FR" dirty="0"/>
              <a:t> and not </a:t>
            </a:r>
            <a:r>
              <a:rPr lang="fr-FR" dirty="0" err="1"/>
              <a:t>password</a:t>
            </a:r>
            <a:r>
              <a:rPr lang="fr-FR" dirty="0"/>
              <a:t> </a:t>
            </a:r>
            <a:r>
              <a:rPr lang="fr-FR" dirty="0" err="1"/>
              <a:t>protected</a:t>
            </a:r>
            <a:endParaRPr lang="fr-FR" dirty="0"/>
          </a:p>
          <a:p>
            <a:endParaRPr lang="en-GB" dirty="0"/>
          </a:p>
        </p:txBody>
      </p:sp>
      <p:sp>
        <p:nvSpPr>
          <p:cNvPr id="4" name="Slide Number Placeholder 3"/>
          <p:cNvSpPr>
            <a:spLocks noGrp="1"/>
          </p:cNvSpPr>
          <p:nvPr>
            <p:ph type="sldNum" sz="quarter" idx="5"/>
          </p:nvPr>
        </p:nvSpPr>
        <p:spPr/>
        <p:txBody>
          <a:bodyPr/>
          <a:lstStyle/>
          <a:p>
            <a:fld id="{BFF17AD1-72DF-47B9-BDB5-9315704D1AE4}" type="slidenum">
              <a:rPr lang="en-GB" smtClean="0"/>
              <a:t>18</a:t>
            </a:fld>
            <a:endParaRPr lang="en-GB"/>
          </a:p>
        </p:txBody>
      </p:sp>
    </p:spTree>
    <p:extLst>
      <p:ext uri="{BB962C8B-B14F-4D97-AF65-F5344CB8AC3E}">
        <p14:creationId xmlns:p14="http://schemas.microsoft.com/office/powerpoint/2010/main" val="656502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FF17AD1-72DF-47B9-BDB5-9315704D1AE4}" type="slidenum">
              <a:rPr lang="en-GB" smtClean="0"/>
              <a:t>19</a:t>
            </a:fld>
            <a:endParaRPr lang="en-GB"/>
          </a:p>
        </p:txBody>
      </p:sp>
    </p:spTree>
    <p:extLst>
      <p:ext uri="{BB962C8B-B14F-4D97-AF65-F5344CB8AC3E}">
        <p14:creationId xmlns:p14="http://schemas.microsoft.com/office/powerpoint/2010/main" val="276091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2060"/>
                </a:solidFill>
              </a:rPr>
              <a:t>after having regard to any views expressed and evidence submitted…, the authority is of the opinion that-</a:t>
            </a:r>
          </a:p>
          <a:p>
            <a:endParaRPr lang="en-GB" dirty="0">
              <a:solidFill>
                <a:srgbClr val="002060"/>
              </a:solidFill>
            </a:endParaRPr>
          </a:p>
          <a:p>
            <a:r>
              <a:rPr lang="en-GB" dirty="0"/>
              <a:t>This is the only test that the LA should apply, and LAs who impose stricter criteria would be </a:t>
            </a:r>
          </a:p>
          <a:p>
            <a:r>
              <a:rPr lang="en-GB" dirty="0"/>
              <a:t>acting unlawfully. </a:t>
            </a:r>
          </a:p>
          <a:p>
            <a:endParaRPr lang="en-GB" dirty="0"/>
          </a:p>
        </p:txBody>
      </p:sp>
      <p:sp>
        <p:nvSpPr>
          <p:cNvPr id="4" name="Slide Number Placeholder 3"/>
          <p:cNvSpPr>
            <a:spLocks noGrp="1"/>
          </p:cNvSpPr>
          <p:nvPr>
            <p:ph type="sldNum" sz="quarter" idx="5"/>
          </p:nvPr>
        </p:nvSpPr>
        <p:spPr/>
        <p:txBody>
          <a:bodyPr/>
          <a:lstStyle/>
          <a:p>
            <a:fld id="{BFF17AD1-72DF-47B9-BDB5-9315704D1AE4}" type="slidenum">
              <a:rPr lang="en-GB" smtClean="0"/>
              <a:t>3</a:t>
            </a:fld>
            <a:endParaRPr lang="en-GB"/>
          </a:p>
        </p:txBody>
      </p:sp>
    </p:spTree>
    <p:extLst>
      <p:ext uri="{BB962C8B-B14F-4D97-AF65-F5344CB8AC3E}">
        <p14:creationId xmlns:p14="http://schemas.microsoft.com/office/powerpoint/2010/main" val="316074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 has to formally notify you within 6 weeks of receiving the request whether or not they have agreed to carry out an EHC needs assessment.  </a:t>
            </a:r>
          </a:p>
          <a:p>
            <a:endParaRPr lang="en-GB" dirty="0"/>
          </a:p>
          <a:p>
            <a:r>
              <a:rPr lang="en-GB" dirty="0"/>
              <a:t>If you receive a Refusal to Assess decision letter, you may also be offered a Next Steps meeting with the LA which the nursery/school/college should also attend. The purpose of this meeting is for the LA to discuss with you and the education setting their reasons for refusing to assess, and so that you can all discuss the best way for your child to be supported on SEN Support, in other words how your child can be supported by the resources and funding already available to the education setting.</a:t>
            </a:r>
          </a:p>
          <a:p>
            <a:endParaRPr lang="en-GB" dirty="0"/>
          </a:p>
          <a:p>
            <a:r>
              <a:rPr lang="en-GB" dirty="0"/>
              <a:t>If you agree to have a Next Steps meeting, this does not affect your right to formerly appeal the LA decision and we will cover the appeals process in more detail shortly. </a:t>
            </a:r>
          </a:p>
          <a:p>
            <a:endParaRPr lang="en-GB" dirty="0"/>
          </a:p>
        </p:txBody>
      </p:sp>
      <p:sp>
        <p:nvSpPr>
          <p:cNvPr id="4" name="Slide Number Placeholder 3"/>
          <p:cNvSpPr>
            <a:spLocks noGrp="1"/>
          </p:cNvSpPr>
          <p:nvPr>
            <p:ph type="sldNum" sz="quarter" idx="5"/>
          </p:nvPr>
        </p:nvSpPr>
        <p:spPr/>
        <p:txBody>
          <a:bodyPr/>
          <a:lstStyle/>
          <a:p>
            <a:fld id="{BFF17AD1-72DF-47B9-BDB5-9315704D1AE4}" type="slidenum">
              <a:rPr lang="en-GB" smtClean="0"/>
              <a:t>4</a:t>
            </a:fld>
            <a:endParaRPr lang="en-GB"/>
          </a:p>
        </p:txBody>
      </p:sp>
    </p:spTree>
    <p:extLst>
      <p:ext uri="{BB962C8B-B14F-4D97-AF65-F5344CB8AC3E}">
        <p14:creationId xmlns:p14="http://schemas.microsoft.com/office/powerpoint/2010/main" val="395405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 evidence the LA will consider is whether despite the education setting having put additional support in place, the child or young person has not made expected progress.  </a:t>
            </a:r>
          </a:p>
          <a:p>
            <a:endParaRPr lang="en-GB" dirty="0"/>
          </a:p>
          <a:p>
            <a:endParaRPr lang="en-GB" dirty="0"/>
          </a:p>
        </p:txBody>
      </p:sp>
      <p:sp>
        <p:nvSpPr>
          <p:cNvPr id="4" name="Slide Number Placeholder 3"/>
          <p:cNvSpPr>
            <a:spLocks noGrp="1"/>
          </p:cNvSpPr>
          <p:nvPr>
            <p:ph type="sldNum" sz="quarter" idx="5"/>
          </p:nvPr>
        </p:nvSpPr>
        <p:spPr/>
        <p:txBody>
          <a:bodyPr/>
          <a:lstStyle/>
          <a:p>
            <a:fld id="{BFF17AD1-72DF-47B9-BDB5-9315704D1AE4}" type="slidenum">
              <a:rPr lang="en-GB" smtClean="0"/>
              <a:t>5</a:t>
            </a:fld>
            <a:endParaRPr lang="en-GB"/>
          </a:p>
        </p:txBody>
      </p:sp>
    </p:spTree>
    <p:extLst>
      <p:ext uri="{BB962C8B-B14F-4D97-AF65-F5344CB8AC3E}">
        <p14:creationId xmlns:p14="http://schemas.microsoft.com/office/powerpoint/2010/main" val="1507275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You will receive formal notification from the local authority that they have refused the request to carry out an EHC needs assessment. This is a letter that will probably be emailed to you.  This letter will explain what to do next if you disagree with the LA.   you will be granted the right to appeal to the Special Educational Needs &amp; Disability Tribunal.  </a:t>
            </a:r>
          </a:p>
          <a:p>
            <a:endParaRPr lang="en-GB" dirty="0"/>
          </a:p>
          <a:p>
            <a:r>
              <a:rPr lang="en-GB" dirty="0"/>
              <a:t>This letter is important because if you decide to go ahead and appeal, you will need to submit the letter to the Tribunal as part of your appeal to prove that you have a legitimate right of appeal. </a:t>
            </a:r>
          </a:p>
          <a:p>
            <a:endParaRPr lang="en-GB" dirty="0"/>
          </a:p>
          <a:p>
            <a:r>
              <a:rPr lang="en-GB" dirty="0"/>
              <a:t>Your appeal deadline is also </a:t>
            </a:r>
          </a:p>
        </p:txBody>
      </p:sp>
      <p:sp>
        <p:nvSpPr>
          <p:cNvPr id="4" name="Slide Number Placeholder 3"/>
          <p:cNvSpPr>
            <a:spLocks noGrp="1"/>
          </p:cNvSpPr>
          <p:nvPr>
            <p:ph type="sldNum" sz="quarter" idx="5"/>
          </p:nvPr>
        </p:nvSpPr>
        <p:spPr/>
        <p:txBody>
          <a:bodyPr/>
          <a:lstStyle/>
          <a:p>
            <a:fld id="{BFF17AD1-72DF-47B9-BDB5-9315704D1AE4}" type="slidenum">
              <a:rPr lang="en-GB" smtClean="0"/>
              <a:t>6</a:t>
            </a:fld>
            <a:endParaRPr lang="en-GB"/>
          </a:p>
        </p:txBody>
      </p:sp>
    </p:spTree>
    <p:extLst>
      <p:ext uri="{BB962C8B-B14F-4D97-AF65-F5344CB8AC3E}">
        <p14:creationId xmlns:p14="http://schemas.microsoft.com/office/powerpoint/2010/main" val="3654965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LA decides not to conduct an assessment, it must give the reasons for its decision and notify you of your right to appeal this decision to the SEND Tribunal, together with information about time limits and the requirement to consider mediation.   You will have to make contact with the Mediation Service who will explain how mediation works and will offer you the choice of accepting a Mediation meeting with the LA.  If you decide to agree to a mediation meeting, this will be arranged by the mediation service. You will still have the right to appeal if mediation does not result in the LA agreeing to the assessment. After mediation, or if you choose not to accept a mediation meeting, you will be issued with a mediation certificate which you must send to Tribunal when you register your appeal. </a:t>
            </a:r>
          </a:p>
          <a:p>
            <a:endParaRPr lang="en-GB" dirty="0"/>
          </a:p>
          <a:p>
            <a:r>
              <a:rPr lang="en-GB" dirty="0"/>
              <a:t>PLEASE NOTE the time limits for appealing: you must send your appeal form to the Tribunal within two months from the date of the LA’s decision letter, or one month from obtaining a mediation certificate, whichever is later.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574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Going back to the legal test, you will need to convince the SEND Tribunal that the child </a:t>
            </a:r>
          </a:p>
          <a:p>
            <a:r>
              <a:rPr lang="en-GB" dirty="0"/>
              <a:t>or young person has or may have SEN, and may need provision through an EHC plan </a:t>
            </a:r>
          </a:p>
          <a:p>
            <a:endParaRPr lang="en-GB" dirty="0"/>
          </a:p>
          <a:p>
            <a:r>
              <a:rPr lang="en-GB" dirty="0"/>
              <a:t>You can argue that: </a:t>
            </a:r>
          </a:p>
          <a:p>
            <a:r>
              <a:rPr lang="en-GB" dirty="0"/>
              <a:t>1. a full assessment is the only way to find out what your child’s special educational needs are and what </a:t>
            </a:r>
          </a:p>
          <a:p>
            <a:r>
              <a:rPr lang="en-GB" dirty="0"/>
              <a:t>help is needed; </a:t>
            </a:r>
          </a:p>
          <a:p>
            <a:r>
              <a:rPr lang="en-GB" dirty="0"/>
              <a:t>2. the school/institution may not be able to supply all the educational help needed </a:t>
            </a:r>
          </a:p>
          <a:p>
            <a:r>
              <a:rPr lang="en-GB" dirty="0"/>
              <a:t>unless it receives extra help from the LA; </a:t>
            </a:r>
          </a:p>
          <a:p>
            <a:r>
              <a:rPr lang="en-GB" dirty="0"/>
              <a:t>3. the school/institution has provided all the help that could be expected but the </a:t>
            </a:r>
          </a:p>
          <a:p>
            <a:r>
              <a:rPr lang="en-GB" dirty="0"/>
              <a:t>child or young person has not made enough progress. </a:t>
            </a:r>
          </a:p>
          <a:p>
            <a:endParaRPr lang="en-GB" dirty="0"/>
          </a:p>
          <a:p>
            <a:endParaRPr lang="en-GB" dirty="0"/>
          </a:p>
          <a:p>
            <a:r>
              <a:rPr lang="en-GB" b="1" dirty="0"/>
              <a:t>You do not need to prove that an EHCP is necessary, only that it MAY be necessary.</a:t>
            </a:r>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9</a:t>
            </a:fld>
            <a:endParaRPr lang="en-GB"/>
          </a:p>
        </p:txBody>
      </p:sp>
    </p:spTree>
    <p:extLst>
      <p:ext uri="{BB962C8B-B14F-4D97-AF65-F5344CB8AC3E}">
        <p14:creationId xmlns:p14="http://schemas.microsoft.com/office/powerpoint/2010/main" val="1566182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link above will take you to the SEND 35a form for Refusal To Assess Appeals. You will need to complete this form, and email it to the Tribunal attaching your LA decision letter, your mediation certificate and all your evidence. </a:t>
            </a:r>
          </a:p>
          <a:p>
            <a:endParaRPr lang="en-GB" dirty="0"/>
          </a:p>
          <a:p>
            <a:r>
              <a:rPr lang="en-GB" dirty="0"/>
              <a:t>Refusal to Assess appeals are paper based hearings and are decided on the written evidence that you submit, so it is important that you complete the form and provide as much detail as you can. </a:t>
            </a:r>
          </a:p>
        </p:txBody>
      </p:sp>
      <p:sp>
        <p:nvSpPr>
          <p:cNvPr id="4" name="Slide Number Placeholder 3"/>
          <p:cNvSpPr>
            <a:spLocks noGrp="1"/>
          </p:cNvSpPr>
          <p:nvPr>
            <p:ph type="sldNum" sz="quarter" idx="5"/>
          </p:nvPr>
        </p:nvSpPr>
        <p:spPr/>
        <p:txBody>
          <a:bodyPr/>
          <a:lstStyle/>
          <a:p>
            <a:fld id="{028EC600-AFBA-4A79-BCBE-472AF6AB618F}" type="slidenum">
              <a:rPr lang="en-GB" smtClean="0"/>
              <a:t>10</a:t>
            </a:fld>
            <a:endParaRPr lang="en-GB"/>
          </a:p>
        </p:txBody>
      </p:sp>
    </p:spTree>
    <p:extLst>
      <p:ext uri="{BB962C8B-B14F-4D97-AF65-F5344CB8AC3E}">
        <p14:creationId xmlns:p14="http://schemas.microsoft.com/office/powerpoint/2010/main" val="3555489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first page of the form. Please complete section 1 with your child/YP details.</a:t>
            </a:r>
          </a:p>
        </p:txBody>
      </p:sp>
      <p:sp>
        <p:nvSpPr>
          <p:cNvPr id="4" name="Slide Number Placeholder 3"/>
          <p:cNvSpPr>
            <a:spLocks noGrp="1"/>
          </p:cNvSpPr>
          <p:nvPr>
            <p:ph type="sldNum" sz="quarter" idx="5"/>
          </p:nvPr>
        </p:nvSpPr>
        <p:spPr/>
        <p:txBody>
          <a:bodyPr/>
          <a:lstStyle/>
          <a:p>
            <a:fld id="{BFF17AD1-72DF-47B9-BDB5-9315704D1AE4}" type="slidenum">
              <a:rPr lang="en-GB" smtClean="0"/>
              <a:t>11</a:t>
            </a:fld>
            <a:endParaRPr lang="en-GB"/>
          </a:p>
        </p:txBody>
      </p:sp>
    </p:spTree>
    <p:extLst>
      <p:ext uri="{BB962C8B-B14F-4D97-AF65-F5344CB8AC3E}">
        <p14:creationId xmlns:p14="http://schemas.microsoft.com/office/powerpoint/2010/main" val="230066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74EC-F205-D433-C8F9-C5AF55D563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3BD82A-7B06-A8F9-664D-94B70ECA39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F68532-BE7A-7E32-AC4C-547AAA38BC5E}"/>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5" name="Footer Placeholder 4">
            <a:extLst>
              <a:ext uri="{FF2B5EF4-FFF2-40B4-BE49-F238E27FC236}">
                <a16:creationId xmlns:a16="http://schemas.microsoft.com/office/drawing/2014/main" id="{45E6F4DD-3DAF-AD96-5ACD-2C4C24DA5C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A39D1-1172-06E5-65CA-80454F527E41}"/>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957044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CA810-79AE-18BF-D685-D86CE5F2BC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493BCA-A1EC-E264-32E2-C08E5C75DC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E0AE39-1C77-7A95-5456-58843E7C6255}"/>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5" name="Footer Placeholder 4">
            <a:extLst>
              <a:ext uri="{FF2B5EF4-FFF2-40B4-BE49-F238E27FC236}">
                <a16:creationId xmlns:a16="http://schemas.microsoft.com/office/drawing/2014/main" id="{4C72712C-C300-12FE-B70B-D2534A63DB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509CE8-0554-C3CC-899F-722299B0B93F}"/>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4145721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FE699C-93F9-2D52-789F-93021CD35E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890E39-B517-E69A-D7A6-35F5180B22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9049FE-6509-2167-67B4-7B85AB70CAD7}"/>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5" name="Footer Placeholder 4">
            <a:extLst>
              <a:ext uri="{FF2B5EF4-FFF2-40B4-BE49-F238E27FC236}">
                <a16:creationId xmlns:a16="http://schemas.microsoft.com/office/drawing/2014/main" id="{538E11B1-F88C-147F-8148-D3F24D60BE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641CD-3F7F-D772-C169-6524A50C1950}"/>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382949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483C-7E60-8CE2-4951-4CBC9B483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7BD296-28B4-4366-C1DD-3B725BFA2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2E1E8F-0393-7030-4496-7B0D423E5E8E}"/>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5" name="Footer Placeholder 4">
            <a:extLst>
              <a:ext uri="{FF2B5EF4-FFF2-40B4-BE49-F238E27FC236}">
                <a16:creationId xmlns:a16="http://schemas.microsoft.com/office/drawing/2014/main" id="{8A499718-B3F1-41B0-4506-4A4D9726F0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ABC92D-F91A-2DEF-0F15-0E48B3970907}"/>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2426168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7645-884F-DAB1-8BE4-131BA4CF6B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A59271-6ADC-A14D-FC66-DDB5A0BDE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CAD358-0943-61C4-5E29-EE325DA78D35}"/>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5" name="Footer Placeholder 4">
            <a:extLst>
              <a:ext uri="{FF2B5EF4-FFF2-40B4-BE49-F238E27FC236}">
                <a16:creationId xmlns:a16="http://schemas.microsoft.com/office/drawing/2014/main" id="{87EE833F-1273-C00F-66B3-DC636EEC85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D006E-C092-ED53-DE80-1183FFF1CCE5}"/>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7187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1055F-1E07-6B49-7533-6415F277AF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8AAE19-595C-8FD1-89B4-502EA70C3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5DCB77-F289-F15E-3C51-EB992286D8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B5F1B7-ABDB-AD5A-A078-3352C9B70E48}"/>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6" name="Footer Placeholder 5">
            <a:extLst>
              <a:ext uri="{FF2B5EF4-FFF2-40B4-BE49-F238E27FC236}">
                <a16:creationId xmlns:a16="http://schemas.microsoft.com/office/drawing/2014/main" id="{B982B265-1AFF-6D37-8AE9-1B100E2943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68C802-E502-B526-7198-ED0CE70A8FB6}"/>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31436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C5744-4128-DC93-980B-729681B1EC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301B3A-DB1C-D3FD-78C1-A329E9F73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688E38-B09F-E6C1-F5E8-B60345F7D8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E0D519-EF5E-C977-B839-BC1EA17996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4015B8-6C49-3DBD-7045-D8ADE1E328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114D839-BE46-636B-E874-11CFD13EF2D4}"/>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8" name="Footer Placeholder 7">
            <a:extLst>
              <a:ext uri="{FF2B5EF4-FFF2-40B4-BE49-F238E27FC236}">
                <a16:creationId xmlns:a16="http://schemas.microsoft.com/office/drawing/2014/main" id="{BD5CDB2D-F12E-4AF7-7D33-37C8388B7D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67DB5A-308B-81F6-BE04-822C411ECD81}"/>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3396741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3390-C5B1-6F74-C5A3-3331FBD0D1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9E9901-C84A-335F-8E98-10DC072FD876}"/>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4" name="Footer Placeholder 3">
            <a:extLst>
              <a:ext uri="{FF2B5EF4-FFF2-40B4-BE49-F238E27FC236}">
                <a16:creationId xmlns:a16="http://schemas.microsoft.com/office/drawing/2014/main" id="{74EA9B90-FAC7-D207-A79D-070C127310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EC44699-798A-91CF-8680-97C2E1140EB2}"/>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223575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7DEA8A-0054-4741-0B9C-0CB5D8F3EBE7}"/>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3" name="Footer Placeholder 2">
            <a:extLst>
              <a:ext uri="{FF2B5EF4-FFF2-40B4-BE49-F238E27FC236}">
                <a16:creationId xmlns:a16="http://schemas.microsoft.com/office/drawing/2014/main" id="{06E5E409-C375-179E-3C03-D28A781692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DCD3AB-22E0-019C-C0EF-C39BFAD9B8C1}"/>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1240058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82C4-CAA7-EF27-9033-2AC5D484BD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C9900C-D5A4-F26B-689E-C58A4487B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7F46FE-902A-5D18-44A7-214DEF1F9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6838F-E7ED-D694-831E-FE46AA263444}"/>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6" name="Footer Placeholder 5">
            <a:extLst>
              <a:ext uri="{FF2B5EF4-FFF2-40B4-BE49-F238E27FC236}">
                <a16:creationId xmlns:a16="http://schemas.microsoft.com/office/drawing/2014/main" id="{6ED49044-763F-6106-4BF2-0D62BFA981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9682B8-ED4D-ED47-2D10-8EFCA8290A15}"/>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256296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604D-2FA4-55C6-808C-DBF94EB13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69D053-E955-8703-A492-09533593F2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B1027E-7029-ADF7-E7C8-584858A02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6AF9B5-6E77-D0AE-3EB0-26D1A9201877}"/>
              </a:ext>
            </a:extLst>
          </p:cNvPr>
          <p:cNvSpPr>
            <a:spLocks noGrp="1"/>
          </p:cNvSpPr>
          <p:nvPr>
            <p:ph type="dt" sz="half" idx="10"/>
          </p:nvPr>
        </p:nvSpPr>
        <p:spPr/>
        <p:txBody>
          <a:bodyPr/>
          <a:lstStyle/>
          <a:p>
            <a:fld id="{23BAF527-6F8D-4610-9D0F-4DD9F6A38D4A}" type="datetimeFigureOut">
              <a:rPr lang="en-GB" smtClean="0"/>
              <a:t>21/02/2023</a:t>
            </a:fld>
            <a:endParaRPr lang="en-GB"/>
          </a:p>
        </p:txBody>
      </p:sp>
      <p:sp>
        <p:nvSpPr>
          <p:cNvPr id="6" name="Footer Placeholder 5">
            <a:extLst>
              <a:ext uri="{FF2B5EF4-FFF2-40B4-BE49-F238E27FC236}">
                <a16:creationId xmlns:a16="http://schemas.microsoft.com/office/drawing/2014/main" id="{F79D0665-C911-BE51-47A6-D1ECC5E16B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02D95B-D800-D2B2-78FD-97C3DEE26E72}"/>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2233014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12A3AE-1B05-8B9F-E882-349E6FA06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18AB07-B4C9-696F-9A6A-17A1A5B128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B6A548-0196-3B84-87E4-21C85D33E5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AF527-6F8D-4610-9D0F-4DD9F6A38D4A}" type="datetimeFigureOut">
              <a:rPr lang="en-GB" smtClean="0"/>
              <a:t>21/02/2023</a:t>
            </a:fld>
            <a:endParaRPr lang="en-GB"/>
          </a:p>
        </p:txBody>
      </p:sp>
      <p:sp>
        <p:nvSpPr>
          <p:cNvPr id="5" name="Footer Placeholder 4">
            <a:extLst>
              <a:ext uri="{FF2B5EF4-FFF2-40B4-BE49-F238E27FC236}">
                <a16:creationId xmlns:a16="http://schemas.microsoft.com/office/drawing/2014/main" id="{ADD40ECD-4307-8073-25E2-3BB8637C2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3BA3A0E-92E2-4AFF-DCE5-6DD6810D0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CBB99-58FB-4F30-930A-68DB26A03036}" type="slidenum">
              <a:rPr lang="en-GB" smtClean="0"/>
              <a:t>‹#›</a:t>
            </a:fld>
            <a:endParaRPr lang="en-GB"/>
          </a:p>
        </p:txBody>
      </p:sp>
    </p:spTree>
    <p:extLst>
      <p:ext uri="{BB962C8B-B14F-4D97-AF65-F5344CB8AC3E}">
        <p14:creationId xmlns:p14="http://schemas.microsoft.com/office/powerpoint/2010/main" val="42253179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gov.uk/" TargetMode="External"/><Relationship Id="rId5" Type="http://schemas.microsoft.com/office/2018/10/relationships/comments" Target="../comments/modernComment_12C_E4A04FF7.xm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5A3FEA00"/><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3.5A3FEA00"/><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3.5A3FEA00"/><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5A3FEA00"/><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5A3FEA00"/><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3.5A3FEA00"/></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westminsteriass.co.uk/"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hyperlink" Target="mailto:iass@westminster.gov.uk"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5A3FEA00"/><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5A3FEA00"/><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3.5A3FEA00"/><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3.5A3FEA00"/><Relationship Id="rId2" Type="http://schemas.microsoft.com/office/2007/relationships/media" Target="../media/media6.m4a"/><Relationship Id="rId1" Type="http://schemas.openxmlformats.org/officeDocument/2006/relationships/tags" Target="../tags/tag5.xml"/><Relationship Id="rId6" Type="http://schemas.microsoft.com/office/2018/10/relationships/comments" Target="../comments/modernComment_123_B2F5E71A.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3.5A3FEA00"/><Relationship Id="rId2" Type="http://schemas.microsoft.com/office/2007/relationships/media" Target="../media/media7.m4a"/><Relationship Id="rId1" Type="http://schemas.openxmlformats.org/officeDocument/2006/relationships/tags" Target="../tags/tag6.xml"/><Relationship Id="rId6" Type="http://schemas.microsoft.com/office/2018/10/relationships/comments" Target="../comments/modernComment_12B_C698717.xml"/><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21_22D28A24.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A3FEA00"/></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7D8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3276A-9C7B-7810-53C7-31B4A3861E0F}"/>
              </a:ext>
            </a:extLst>
          </p:cNvPr>
          <p:cNvSpPr>
            <a:spLocks noGrp="1"/>
          </p:cNvSpPr>
          <p:nvPr>
            <p:ph type="ctrTitle"/>
          </p:nvPr>
        </p:nvSpPr>
        <p:spPr>
          <a:xfrm>
            <a:off x="1524000" y="1797310"/>
            <a:ext cx="9144000" cy="2232053"/>
          </a:xfrm>
        </p:spPr>
        <p:txBody>
          <a:bodyPr>
            <a:noAutofit/>
          </a:bodyPr>
          <a:lstStyle/>
          <a:p>
            <a:pPr>
              <a:lnSpc>
                <a:spcPct val="107000"/>
              </a:lnSpc>
              <a:spcAft>
                <a:spcPts val="800"/>
              </a:spcAft>
            </a:pPr>
            <a:r>
              <a:rPr lang="en-GB" sz="4400" b="1" dirty="0">
                <a:solidFill>
                  <a:schemeClr val="bg1"/>
                </a:solidFill>
                <a:latin typeface="Tahoma" panose="020B0604030504040204" pitchFamily="34" charset="0"/>
                <a:ea typeface="Tahoma" panose="020B0604030504040204" pitchFamily="34" charset="0"/>
                <a:cs typeface="Tahoma" panose="020B0604030504040204" pitchFamily="34" charset="0"/>
              </a:rPr>
              <a:t>Appeal: </a:t>
            </a:r>
            <a:br>
              <a:rPr lang="en-GB" sz="4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4400" b="1" dirty="0">
                <a:solidFill>
                  <a:schemeClr val="bg1"/>
                </a:solidFill>
                <a:latin typeface="Tahoma" panose="020B0604030504040204" pitchFamily="34" charset="0"/>
                <a:ea typeface="Tahoma" panose="020B0604030504040204" pitchFamily="34" charset="0"/>
                <a:cs typeface="Tahoma" panose="020B0604030504040204" pitchFamily="34" charset="0"/>
              </a:rPr>
              <a:t>Refusal to carry out an EHC  Needs Assessment (EHCNA) </a:t>
            </a:r>
            <a:endParaRPr lang="en-GB"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7A6C6809-4CF5-DB47-704B-E4D493C872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2213" y="4933380"/>
            <a:ext cx="2509787" cy="1924620"/>
          </a:xfrm>
          <a:prstGeom prst="rect">
            <a:avLst/>
          </a:prstGeom>
          <a:noFill/>
          <a:ln>
            <a:noFill/>
          </a:ln>
        </p:spPr>
      </p:pic>
      <p:pic>
        <p:nvPicPr>
          <p:cNvPr id="7" name="Audio 6">
            <a:hlinkClick r:id="" action="ppaction://media"/>
            <a:extLst>
              <a:ext uri="{FF2B5EF4-FFF2-40B4-BE49-F238E27FC236}">
                <a16:creationId xmlns:a16="http://schemas.microsoft.com/office/drawing/2014/main" id="{B852914D-1FEB-C37E-45C8-4CFF0B14AC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71002070"/>
      </p:ext>
    </p:extLst>
  </p:cSld>
  <p:clrMapOvr>
    <a:masterClrMapping/>
  </p:clrMapOvr>
  <mc:AlternateContent xmlns:mc="http://schemas.openxmlformats.org/markup-compatibility/2006" xmlns:p14="http://schemas.microsoft.com/office/powerpoint/2010/main">
    <mc:Choice Requires="p14">
      <p:transition spd="slow" p14:dur="2000" advTm="14052"/>
    </mc:Choice>
    <mc:Fallback xmlns="">
      <p:transition spd="slow" advTm="1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A0B3-FF97-4408-8D92-3CA88C6FE1A9}"/>
              </a:ext>
            </a:extLst>
          </p:cNvPr>
          <p:cNvSpPr>
            <a:spLocks noGrp="1"/>
          </p:cNvSpPr>
          <p:nvPr>
            <p:ph type="title"/>
          </p:nvPr>
        </p:nvSpPr>
        <p:spPr/>
        <p:txBody>
          <a:bodyPr>
            <a:normAutofit/>
          </a:bodyPr>
          <a:lstStyle/>
          <a:p>
            <a:r>
              <a:rPr lang="en-GB" sz="3600" b="1" dirty="0">
                <a:solidFill>
                  <a:schemeClr val="accent2">
                    <a:lumMod val="75000"/>
                  </a:schemeClr>
                </a:solidFill>
                <a:latin typeface="Lucida Sans" panose="020B0602030504020204" pitchFamily="34" charset="0"/>
              </a:rPr>
              <a:t>SEND 35a Refusal to Assess form</a:t>
            </a:r>
          </a:p>
        </p:txBody>
      </p:sp>
      <p:sp>
        <p:nvSpPr>
          <p:cNvPr id="3" name="Content Placeholder 2">
            <a:extLst>
              <a:ext uri="{FF2B5EF4-FFF2-40B4-BE49-F238E27FC236}">
                <a16:creationId xmlns:a16="http://schemas.microsoft.com/office/drawing/2014/main" id="{FB15B718-C816-4ACC-B6B3-50A81E657038}"/>
              </a:ext>
            </a:extLst>
          </p:cNvPr>
          <p:cNvSpPr>
            <a:spLocks noGrp="1"/>
          </p:cNvSpPr>
          <p:nvPr>
            <p:ph idx="1"/>
          </p:nvPr>
        </p:nvSpPr>
        <p:spPr/>
        <p:txBody>
          <a:bodyPr>
            <a:normAutofit/>
          </a:bodyPr>
          <a:lstStyle/>
          <a:p>
            <a:pPr marL="0" indent="0">
              <a:buNone/>
            </a:pPr>
            <a:r>
              <a:rPr lang="en-GB" sz="2400" i="0" dirty="0">
                <a:solidFill>
                  <a:srgbClr val="002060"/>
                </a:solidFill>
                <a:effectLst/>
                <a:latin typeface="Lucida Sans" panose="020B0602030504020204" pitchFamily="34" charset="0"/>
              </a:rPr>
              <a:t>The form you need for when the Local Authority has refused to secure (undertake) an EHC assessment of your child or young person following a request by the parents or the school is SEND 35A form. </a:t>
            </a:r>
            <a:endParaRPr lang="en-GB" sz="2400" dirty="0">
              <a:solidFill>
                <a:srgbClr val="002060"/>
              </a:solidFill>
              <a:latin typeface="Lucida Sans" panose="020B0602030504020204" pitchFamily="34" charset="0"/>
            </a:endParaRPr>
          </a:p>
          <a:p>
            <a:pPr marL="0" indent="0">
              <a:buNone/>
            </a:pPr>
            <a:endParaRPr lang="en-GB" sz="2600" dirty="0">
              <a:solidFill>
                <a:srgbClr val="002060"/>
              </a:solidFill>
              <a:latin typeface="Lucida Sans" panose="020B0602030504020204" pitchFamily="34" charset="0"/>
            </a:endParaRPr>
          </a:p>
          <a:p>
            <a:pPr marL="0" indent="0">
              <a:buNone/>
            </a:pPr>
            <a:r>
              <a:rPr lang="en-GB" sz="2600" dirty="0">
                <a:solidFill>
                  <a:srgbClr val="002060"/>
                </a:solidFill>
                <a:latin typeface="Lucida Sans" panose="020B0602030504020204" pitchFamily="34" charset="0"/>
              </a:rPr>
              <a:t>You can download the SEND 35A form from the </a:t>
            </a:r>
            <a:r>
              <a:rPr lang="en-GB" sz="2600" dirty="0">
                <a:solidFill>
                  <a:srgbClr val="002060"/>
                </a:solidFill>
                <a:latin typeface="Lucida Sans" panose="020B0602030504020204" pitchFamily="34" charset="0"/>
                <a:hlinkClick r:id="rId6"/>
              </a:rPr>
              <a:t>www.gov.uk</a:t>
            </a:r>
            <a:r>
              <a:rPr lang="en-GB" sz="2600" dirty="0">
                <a:solidFill>
                  <a:srgbClr val="002060"/>
                </a:solidFill>
                <a:latin typeface="Lucida Sans" panose="020B0602030504020204" pitchFamily="34" charset="0"/>
              </a:rPr>
              <a:t> website. Full address is here: </a:t>
            </a:r>
            <a:endParaRPr lang="en-GB" sz="2200" dirty="0">
              <a:solidFill>
                <a:srgbClr val="0563C1"/>
              </a:solidFill>
              <a:latin typeface="Lucida Sans" panose="020B0602030504020204" pitchFamily="34" charset="0"/>
            </a:endParaRPr>
          </a:p>
          <a:p>
            <a:pPr marL="0" indent="0">
              <a:buNone/>
            </a:pPr>
            <a:r>
              <a:rPr lang="en-GB" sz="2600" dirty="0">
                <a:solidFill>
                  <a:srgbClr val="0563C1"/>
                </a:solidFill>
              </a:rPr>
              <a:t>https://www.gov.uk/government/publications/form-send35a-special-educational-needs-and-disability-tribunal-appeal-a-refusal-to-secure-an-ehc-needs-assessment</a:t>
            </a:r>
            <a:endParaRPr lang="en-GB" sz="2600" dirty="0"/>
          </a:p>
          <a:p>
            <a:pPr marL="0" indent="0">
              <a:buNone/>
            </a:pPr>
            <a:r>
              <a:rPr lang="en-GB" sz="2600" dirty="0">
                <a:solidFill>
                  <a:srgbClr val="002060"/>
                </a:solidFill>
              </a:rPr>
              <a:t>Form has 11 Sections to complete</a:t>
            </a:r>
          </a:p>
          <a:p>
            <a:pPr marL="0" indent="0">
              <a:buNone/>
            </a:pPr>
            <a:endParaRPr lang="en-GB" b="1" i="1" dirty="0">
              <a:solidFill>
                <a:srgbClr val="FF0000"/>
              </a:solidFill>
            </a:endParaRPr>
          </a:p>
        </p:txBody>
      </p:sp>
      <p:sp>
        <p:nvSpPr>
          <p:cNvPr id="4" name="Slide Number Placeholder 3">
            <a:extLst>
              <a:ext uri="{FF2B5EF4-FFF2-40B4-BE49-F238E27FC236}">
                <a16:creationId xmlns:a16="http://schemas.microsoft.com/office/drawing/2014/main" id="{2E1FBB8F-0F7B-4B26-B017-BA94C1F9008C}"/>
              </a:ext>
            </a:extLst>
          </p:cNvPr>
          <p:cNvSpPr>
            <a:spLocks noGrp="1"/>
          </p:cNvSpPr>
          <p:nvPr>
            <p:ph type="sldNum" sz="quarter" idx="12"/>
          </p:nvPr>
        </p:nvSpPr>
        <p:spPr/>
        <p:txBody>
          <a:bodyPr/>
          <a:lstStyle/>
          <a:p>
            <a:fld id="{D57F1E4F-1CFF-5643-939E-217C01CDF565}" type="slidenum">
              <a:rPr lang="en-US" smtClean="0"/>
              <a:pPr/>
              <a:t>10</a:t>
            </a:fld>
            <a:endParaRPr lang="en-US"/>
          </a:p>
        </p:txBody>
      </p:sp>
      <p:pic>
        <p:nvPicPr>
          <p:cNvPr id="7" name="Audio 6">
            <a:hlinkClick r:id="" action="ppaction://media"/>
            <a:extLst>
              <a:ext uri="{FF2B5EF4-FFF2-40B4-BE49-F238E27FC236}">
                <a16:creationId xmlns:a16="http://schemas.microsoft.com/office/drawing/2014/main" id="{E2AA913C-A0B0-6966-7AD8-C79D5B31FB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35711479"/>
      </p:ext>
    </p:extLst>
  </p:cSld>
  <p:clrMapOvr>
    <a:masterClrMapping/>
  </p:clrMapOvr>
  <mc:AlternateContent xmlns:mc="http://schemas.openxmlformats.org/markup-compatibility/2006" xmlns:p14="http://schemas.microsoft.com/office/powerpoint/2010/main">
    <mc:Choice Requires="p14">
      <p:transition spd="slow" p14:dur="2000" advTm="49249"/>
    </mc:Choice>
    <mc:Fallback xmlns="">
      <p:transition spd="slow" advTm="49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22988FC-7B79-FB36-271B-0828435C2114}"/>
              </a:ext>
            </a:extLst>
          </p:cNvPr>
          <p:cNvPicPr>
            <a:picLocks noGrp="1" noChangeAspect="1"/>
          </p:cNvPicPr>
          <p:nvPr>
            <p:ph sz="half" idx="2"/>
          </p:nvPr>
        </p:nvPicPr>
        <p:blipFill>
          <a:blip r:embed="rId5"/>
          <a:stretch>
            <a:fillRect/>
          </a:stretch>
        </p:blipFill>
        <p:spPr>
          <a:xfrm>
            <a:off x="6196919" y="158620"/>
            <a:ext cx="5699612" cy="6606074"/>
          </a:xfrm>
        </p:spPr>
      </p:pic>
      <p:pic>
        <p:nvPicPr>
          <p:cNvPr id="7" name="Content Placeholder 6">
            <a:extLst>
              <a:ext uri="{FF2B5EF4-FFF2-40B4-BE49-F238E27FC236}">
                <a16:creationId xmlns:a16="http://schemas.microsoft.com/office/drawing/2014/main" id="{4C03DFBC-84F7-2E7C-A0FA-72529623E0E6}"/>
              </a:ext>
            </a:extLst>
          </p:cNvPr>
          <p:cNvPicPr>
            <a:picLocks noGrp="1" noChangeAspect="1"/>
          </p:cNvPicPr>
          <p:nvPr>
            <p:ph sz="half" idx="1"/>
          </p:nvPr>
        </p:nvPicPr>
        <p:blipFill>
          <a:blip r:embed="rId6"/>
          <a:stretch>
            <a:fillRect/>
          </a:stretch>
        </p:blipFill>
        <p:spPr>
          <a:xfrm>
            <a:off x="149290" y="158620"/>
            <a:ext cx="5845793" cy="6606074"/>
          </a:xfrm>
          <a:prstGeom prst="rect">
            <a:avLst/>
          </a:prstGeom>
        </p:spPr>
      </p:pic>
      <p:pic>
        <p:nvPicPr>
          <p:cNvPr id="5" name="Audio 4">
            <a:hlinkClick r:id="" action="ppaction://media"/>
            <a:extLst>
              <a:ext uri="{FF2B5EF4-FFF2-40B4-BE49-F238E27FC236}">
                <a16:creationId xmlns:a16="http://schemas.microsoft.com/office/drawing/2014/main" id="{89B44405-FC23-075B-0C7E-FE37F642AA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67127276"/>
      </p:ext>
    </p:extLst>
  </p:cSld>
  <p:clrMapOvr>
    <a:masterClrMapping/>
  </p:clrMapOvr>
  <mc:AlternateContent xmlns:mc="http://schemas.openxmlformats.org/markup-compatibility/2006" xmlns:p14="http://schemas.microsoft.com/office/powerpoint/2010/main">
    <mc:Choice Requires="p14">
      <p:transition spd="slow" p14:dur="2000" advTm="12489"/>
    </mc:Choice>
    <mc:Fallback xmlns="">
      <p:transition spd="slow" advTm="12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5B5831-7FB4-DE62-ECD0-2B8BAD1951E9}"/>
              </a:ext>
            </a:extLst>
          </p:cNvPr>
          <p:cNvPicPr>
            <a:picLocks noChangeAspect="1"/>
          </p:cNvPicPr>
          <p:nvPr/>
        </p:nvPicPr>
        <p:blipFill>
          <a:blip r:embed="rId5"/>
          <a:stretch>
            <a:fillRect/>
          </a:stretch>
        </p:blipFill>
        <p:spPr>
          <a:xfrm>
            <a:off x="79863" y="0"/>
            <a:ext cx="5939938" cy="6858000"/>
          </a:xfrm>
          <a:prstGeom prst="rect">
            <a:avLst/>
          </a:prstGeom>
        </p:spPr>
      </p:pic>
      <p:sp>
        <p:nvSpPr>
          <p:cNvPr id="8" name="Content Placeholder 7">
            <a:extLst>
              <a:ext uri="{FF2B5EF4-FFF2-40B4-BE49-F238E27FC236}">
                <a16:creationId xmlns:a16="http://schemas.microsoft.com/office/drawing/2014/main" id="{C4055930-6DD9-1310-C510-3517B5A4F964}"/>
              </a:ext>
            </a:extLst>
          </p:cNvPr>
          <p:cNvSpPr>
            <a:spLocks noGrp="1"/>
          </p:cNvSpPr>
          <p:nvPr>
            <p:ph sz="half" idx="2"/>
          </p:nvPr>
        </p:nvSpPr>
        <p:spPr>
          <a:xfrm>
            <a:off x="6172200" y="0"/>
            <a:ext cx="5419436" cy="6751782"/>
          </a:xfrm>
        </p:spPr>
        <p:txBody>
          <a:bodyPr>
            <a:normAutofit/>
          </a:bodyPr>
          <a:lstStyle/>
          <a:p>
            <a:pPr marL="0" indent="0">
              <a:buNone/>
            </a:pPr>
            <a:endParaRPr lang="en-GB" sz="700" dirty="0"/>
          </a:p>
          <a:p>
            <a:pPr marL="0" indent="0">
              <a:buNone/>
            </a:pPr>
            <a:r>
              <a:rPr lang="en-GB" sz="2400" dirty="0">
                <a:solidFill>
                  <a:srgbClr val="002060"/>
                </a:solidFill>
                <a:latin typeface="Lucida Sans" panose="020B0602030504020204" pitchFamily="34" charset="0"/>
              </a:rPr>
              <a:t>Section 2 of the SEND 35a appeal form asks</a:t>
            </a:r>
          </a:p>
          <a:p>
            <a:pPr marL="0" indent="0">
              <a:buNone/>
            </a:pPr>
            <a:endParaRPr lang="en-GB" sz="1300" b="1" dirty="0">
              <a:solidFill>
                <a:srgbClr val="002060"/>
              </a:solidFill>
              <a:latin typeface="Lucida Sans" panose="020B0602030504020204" pitchFamily="34" charset="0"/>
            </a:endParaRPr>
          </a:p>
          <a:p>
            <a:pPr marL="0" indent="0">
              <a:buNone/>
            </a:pPr>
            <a:r>
              <a:rPr lang="en-GB" sz="1800" b="1" dirty="0">
                <a:solidFill>
                  <a:srgbClr val="002060"/>
                </a:solidFill>
                <a:latin typeface="Lucida Sans" panose="020B0602030504020204" pitchFamily="34" charset="0"/>
              </a:rPr>
              <a:t>Question 1</a:t>
            </a:r>
            <a:r>
              <a:rPr lang="en-GB" sz="1800" dirty="0">
                <a:solidFill>
                  <a:srgbClr val="002060"/>
                </a:solidFill>
                <a:latin typeface="Lucida Sans" panose="020B0602030504020204" pitchFamily="34" charset="0"/>
              </a:rPr>
              <a:t>: Whether the child or young person has or may have SEN?</a:t>
            </a:r>
          </a:p>
          <a:p>
            <a:pPr marL="0" indent="0">
              <a:buNone/>
            </a:pPr>
            <a:r>
              <a:rPr lang="en-GB" sz="1800" dirty="0">
                <a:solidFill>
                  <a:srgbClr val="002060"/>
                </a:solidFill>
                <a:latin typeface="Lucida Sans" panose="020B0602030504020204" pitchFamily="34" charset="0"/>
              </a:rPr>
              <a:t>• Describe any special educational needs that the child or young person has</a:t>
            </a:r>
          </a:p>
          <a:p>
            <a:pPr marL="0" indent="0">
              <a:buNone/>
            </a:pPr>
            <a:r>
              <a:rPr lang="en-GB" sz="1800" dirty="0">
                <a:solidFill>
                  <a:srgbClr val="002060"/>
                </a:solidFill>
                <a:latin typeface="Lucida Sans" panose="020B0602030504020204" pitchFamily="34" charset="0"/>
              </a:rPr>
              <a:t>• Describe any special educational needs which you consider the child or young person may have which have not yet been fully identified</a:t>
            </a:r>
            <a:br>
              <a:rPr lang="en-GB" sz="1800" dirty="0">
                <a:solidFill>
                  <a:srgbClr val="002060"/>
                </a:solidFill>
                <a:latin typeface="Lucida Sans" panose="020B0602030504020204" pitchFamily="34" charset="0"/>
              </a:rPr>
            </a:br>
            <a:endParaRPr lang="en-GB" sz="1800" dirty="0">
              <a:solidFill>
                <a:srgbClr val="002060"/>
              </a:solidFill>
              <a:latin typeface="Lucida Sans" panose="020B0602030504020204" pitchFamily="34" charset="0"/>
            </a:endParaRPr>
          </a:p>
          <a:p>
            <a:pPr marL="0" indent="0">
              <a:buNone/>
            </a:pPr>
            <a:r>
              <a:rPr lang="en-GB" sz="1800" b="1" dirty="0">
                <a:solidFill>
                  <a:srgbClr val="002060"/>
                </a:solidFill>
                <a:latin typeface="Lucida Sans" panose="020B0602030504020204" pitchFamily="34" charset="0"/>
              </a:rPr>
              <a:t>Question 2</a:t>
            </a:r>
            <a:r>
              <a:rPr lang="en-GB" sz="1800" dirty="0">
                <a:solidFill>
                  <a:srgbClr val="002060"/>
                </a:solidFill>
                <a:latin typeface="Lucida Sans" panose="020B0602030504020204" pitchFamily="34" charset="0"/>
              </a:rPr>
              <a:t>: Whether the child or young person may require an EHC plan? Explain why you think the child or young person may require an EHC plan.</a:t>
            </a:r>
            <a:br>
              <a:rPr lang="en-GB" sz="2100" dirty="0">
                <a:solidFill>
                  <a:srgbClr val="002060"/>
                </a:solidFill>
                <a:latin typeface="Lucida Sans" panose="020B0602030504020204" pitchFamily="34" charset="0"/>
              </a:rPr>
            </a:br>
            <a:endParaRPr lang="en-GB" sz="2100" dirty="0">
              <a:solidFill>
                <a:srgbClr val="002060"/>
              </a:solidFill>
              <a:latin typeface="Lucida Sans" panose="020B0602030504020204" pitchFamily="34" charset="0"/>
            </a:endParaRPr>
          </a:p>
          <a:p>
            <a:pPr marL="0" indent="0">
              <a:buNone/>
            </a:pPr>
            <a:r>
              <a:rPr lang="en-GB" sz="1600" b="1" i="1" dirty="0">
                <a:solidFill>
                  <a:srgbClr val="002060"/>
                </a:solidFill>
                <a:latin typeface="Lucida Sans" panose="020B0602030504020204" pitchFamily="34" charset="0"/>
              </a:rPr>
              <a:t>You can type your answers on separate sheets of paper and attach them to the form. Make sure you write on the form “please see attached sheet for response for Question 1/Question 2” etc as appropriate</a:t>
            </a:r>
          </a:p>
          <a:p>
            <a:endParaRPr lang="en-GB" dirty="0"/>
          </a:p>
        </p:txBody>
      </p:sp>
      <p:pic>
        <p:nvPicPr>
          <p:cNvPr id="9" name="Picture 8" descr="IASS_logo_WEB">
            <a:extLst>
              <a:ext uri="{FF2B5EF4-FFF2-40B4-BE49-F238E27FC236}">
                <a16:creationId xmlns:a16="http://schemas.microsoft.com/office/drawing/2014/main" id="{014F8458-64BE-84B7-6940-26ECB8EC3CC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268364" y="6059055"/>
            <a:ext cx="637886" cy="433820"/>
          </a:xfrm>
          <a:prstGeom prst="rect">
            <a:avLst/>
          </a:prstGeom>
          <a:noFill/>
          <a:ln>
            <a:noFill/>
          </a:ln>
        </p:spPr>
      </p:pic>
      <p:pic>
        <p:nvPicPr>
          <p:cNvPr id="6" name="Audio 5">
            <a:hlinkClick r:id="" action="ppaction://media"/>
            <a:extLst>
              <a:ext uri="{FF2B5EF4-FFF2-40B4-BE49-F238E27FC236}">
                <a16:creationId xmlns:a16="http://schemas.microsoft.com/office/drawing/2014/main" id="{F374E5C8-A80A-8F2E-C102-FE71A66D1F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33658847"/>
      </p:ext>
    </p:extLst>
  </p:cSld>
  <p:clrMapOvr>
    <a:masterClrMapping/>
  </p:clrMapOvr>
  <mc:AlternateContent xmlns:mc="http://schemas.openxmlformats.org/markup-compatibility/2006" xmlns:p14="http://schemas.microsoft.com/office/powerpoint/2010/main">
    <mc:Choice Requires="p14">
      <p:transition spd="slow" p14:dur="2000" advTm="61445"/>
    </mc:Choice>
    <mc:Fallback xmlns="">
      <p:transition spd="slow" advTm="61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B7EDF1-3A69-64BD-5D3E-9EE742A35E0A}"/>
              </a:ext>
            </a:extLst>
          </p:cNvPr>
          <p:cNvSpPr>
            <a:spLocks noGrp="1"/>
          </p:cNvSpPr>
          <p:nvPr>
            <p:ph type="title"/>
          </p:nvPr>
        </p:nvSpPr>
        <p:spPr>
          <a:xfrm>
            <a:off x="447675" y="600075"/>
            <a:ext cx="11534775" cy="431800"/>
          </a:xfrm>
        </p:spPr>
        <p:txBody>
          <a:bodyPr>
            <a:normAutofit fontScale="90000"/>
          </a:bodyPr>
          <a:lstStyle/>
          <a:p>
            <a:r>
              <a:rPr lang="en-GB" sz="3100" b="1" dirty="0">
                <a:solidFill>
                  <a:schemeClr val="accent2">
                    <a:lumMod val="75000"/>
                  </a:schemeClr>
                </a:solidFill>
                <a:latin typeface="Lucida Sans" panose="020B0602030504020204" pitchFamily="34" charset="0"/>
              </a:rPr>
              <a:t>Section 2: Question 1- Whether the child or young person has or may have SEN?</a:t>
            </a:r>
            <a:br>
              <a:rPr lang="en-GB" b="1" dirty="0"/>
            </a:br>
            <a:endParaRPr lang="en-GB" dirty="0"/>
          </a:p>
        </p:txBody>
      </p:sp>
      <p:sp>
        <p:nvSpPr>
          <p:cNvPr id="7" name="Content Placeholder 6">
            <a:extLst>
              <a:ext uri="{FF2B5EF4-FFF2-40B4-BE49-F238E27FC236}">
                <a16:creationId xmlns:a16="http://schemas.microsoft.com/office/drawing/2014/main" id="{D65A6960-DB6F-9690-A124-FBFB23BA6EC0}"/>
              </a:ext>
            </a:extLst>
          </p:cNvPr>
          <p:cNvSpPr>
            <a:spLocks noGrp="1"/>
          </p:cNvSpPr>
          <p:nvPr>
            <p:ph sz="half" idx="1"/>
          </p:nvPr>
        </p:nvSpPr>
        <p:spPr>
          <a:xfrm>
            <a:off x="552448" y="1069975"/>
            <a:ext cx="5448300" cy="5422900"/>
          </a:xfrm>
        </p:spPr>
        <p:txBody>
          <a:bodyPr>
            <a:normAutofit fontScale="25000" lnSpcReduction="20000"/>
          </a:bodyPr>
          <a:lstStyle/>
          <a:p>
            <a:pPr marL="0" indent="0">
              <a:lnSpc>
                <a:spcPct val="120000"/>
              </a:lnSpc>
              <a:buNone/>
            </a:pPr>
            <a:r>
              <a:rPr lang="en-GB" sz="6000" dirty="0">
                <a:solidFill>
                  <a:srgbClr val="002060"/>
                </a:solidFill>
                <a:latin typeface="Lucida Sans" panose="020B0602030504020204" pitchFamily="34" charset="0"/>
              </a:rPr>
              <a:t>Explain why you think the child/YP has, or may have, special educational needs, and back this up with evidence.</a:t>
            </a:r>
          </a:p>
          <a:p>
            <a:pPr marL="0" indent="0">
              <a:lnSpc>
                <a:spcPct val="120000"/>
              </a:lnSpc>
              <a:buNone/>
            </a:pPr>
            <a:r>
              <a:rPr lang="en-GB" sz="6000" dirty="0">
                <a:solidFill>
                  <a:srgbClr val="002060"/>
                </a:solidFill>
                <a:latin typeface="Lucida Sans" panose="020B0602030504020204" pitchFamily="34" charset="0"/>
              </a:rPr>
              <a:t>Look at the evidence the LA used to make its decision. This may include evidence from the early years provider, school or post-16 institution e.g. </a:t>
            </a:r>
            <a:br>
              <a:rPr lang="en-GB" sz="6000" dirty="0">
                <a:solidFill>
                  <a:srgbClr val="002060"/>
                </a:solidFill>
                <a:latin typeface="Lucida Sans" panose="020B0602030504020204" pitchFamily="34" charset="0"/>
              </a:rPr>
            </a:br>
            <a:endParaRPr lang="en-GB" sz="6000" dirty="0">
              <a:solidFill>
                <a:srgbClr val="002060"/>
              </a:solidFill>
              <a:latin typeface="Lucida Sans" panose="020B0602030504020204" pitchFamily="34" charset="0"/>
            </a:endParaRPr>
          </a:p>
          <a:p>
            <a:pPr lvl="1">
              <a:lnSpc>
                <a:spcPct val="120000"/>
              </a:lnSpc>
            </a:pPr>
            <a:r>
              <a:rPr lang="en-GB" sz="5600" dirty="0">
                <a:solidFill>
                  <a:srgbClr val="002060"/>
                </a:solidFill>
                <a:latin typeface="Lucida Sans" panose="020B0602030504020204" pitchFamily="34" charset="0"/>
              </a:rPr>
              <a:t>school/college reports</a:t>
            </a:r>
          </a:p>
          <a:p>
            <a:pPr lvl="1">
              <a:lnSpc>
                <a:spcPct val="120000"/>
              </a:lnSpc>
            </a:pPr>
            <a:r>
              <a:rPr lang="en-GB" sz="5600" dirty="0">
                <a:solidFill>
                  <a:srgbClr val="002060"/>
                </a:solidFill>
                <a:latin typeface="Lucida Sans" panose="020B0602030504020204" pitchFamily="34" charset="0"/>
              </a:rPr>
              <a:t>Check the school SEN information report on the school website to see what they say they can provide under SEN Support for evidence that child/YP has needs that they cannot meet under existing resource</a:t>
            </a:r>
          </a:p>
          <a:p>
            <a:pPr lvl="1">
              <a:lnSpc>
                <a:spcPct val="120000"/>
              </a:lnSpc>
            </a:pPr>
            <a:r>
              <a:rPr lang="en-GB" sz="5600" dirty="0">
                <a:solidFill>
                  <a:srgbClr val="002060"/>
                </a:solidFill>
                <a:latin typeface="Lucida Sans" panose="020B0602030504020204" pitchFamily="34" charset="0"/>
              </a:rPr>
              <a:t>the records of any assessments carried out</a:t>
            </a:r>
          </a:p>
          <a:p>
            <a:pPr lvl="1">
              <a:lnSpc>
                <a:spcPct val="120000"/>
              </a:lnSpc>
            </a:pPr>
            <a:r>
              <a:rPr lang="en-GB" sz="5600" dirty="0">
                <a:solidFill>
                  <a:srgbClr val="002060"/>
                </a:solidFill>
                <a:latin typeface="Lucida Sans" panose="020B0602030504020204" pitchFamily="34" charset="0"/>
              </a:rPr>
              <a:t>what the educational setting did as a result of the assessments and what difference that made</a:t>
            </a:r>
          </a:p>
          <a:p>
            <a:pPr lvl="1">
              <a:lnSpc>
                <a:spcPct val="120000"/>
              </a:lnSpc>
            </a:pPr>
            <a:r>
              <a:rPr lang="en-GB" sz="5600" dirty="0">
                <a:solidFill>
                  <a:srgbClr val="002060"/>
                </a:solidFill>
                <a:latin typeface="Lucida Sans" panose="020B0602030504020204" pitchFamily="34" charset="0"/>
              </a:rPr>
              <a:t>any advice from the educational psychologist or other professionals who may have been involved. </a:t>
            </a:r>
            <a:br>
              <a:rPr lang="en-GB" sz="5600" dirty="0">
                <a:solidFill>
                  <a:srgbClr val="002060"/>
                </a:solidFill>
                <a:latin typeface="Lucida Sans" panose="020B0602030504020204" pitchFamily="34" charset="0"/>
              </a:rPr>
            </a:br>
            <a:endParaRPr lang="en-GB" sz="5600" dirty="0">
              <a:solidFill>
                <a:srgbClr val="002060"/>
              </a:solidFill>
              <a:latin typeface="Lucida Sans" panose="020B0602030504020204" pitchFamily="34" charset="0"/>
            </a:endParaRPr>
          </a:p>
          <a:p>
            <a:pPr marL="0" indent="0">
              <a:lnSpc>
                <a:spcPct val="120000"/>
              </a:lnSpc>
              <a:buNone/>
            </a:pPr>
            <a:r>
              <a:rPr lang="en-GB" sz="6000" dirty="0">
                <a:solidFill>
                  <a:srgbClr val="002060"/>
                </a:solidFill>
                <a:latin typeface="Lucida Sans" panose="020B0602030504020204" pitchFamily="34" charset="0"/>
              </a:rPr>
              <a:t>If the evidence supports the LA’s decision you will have to look elsewhere for evidence to back up your case</a:t>
            </a:r>
          </a:p>
          <a:p>
            <a:pPr marL="0" indent="0">
              <a:buNone/>
            </a:pPr>
            <a:endParaRPr lang="en-GB" sz="1800" dirty="0">
              <a:latin typeface="Lucida Sans" panose="020B0602030504020204" pitchFamily="34" charset="0"/>
            </a:endParaRPr>
          </a:p>
        </p:txBody>
      </p:sp>
      <p:sp>
        <p:nvSpPr>
          <p:cNvPr id="8" name="Content Placeholder 7">
            <a:extLst>
              <a:ext uri="{FF2B5EF4-FFF2-40B4-BE49-F238E27FC236}">
                <a16:creationId xmlns:a16="http://schemas.microsoft.com/office/drawing/2014/main" id="{1500A290-8768-7FEB-1B6D-ECBC313CA7F6}"/>
              </a:ext>
            </a:extLst>
          </p:cNvPr>
          <p:cNvSpPr>
            <a:spLocks noGrp="1"/>
          </p:cNvSpPr>
          <p:nvPr>
            <p:ph sz="half" idx="2"/>
          </p:nvPr>
        </p:nvSpPr>
        <p:spPr>
          <a:xfrm>
            <a:off x="6438900" y="1050925"/>
            <a:ext cx="5067298" cy="5422900"/>
          </a:xfrm>
        </p:spPr>
        <p:txBody>
          <a:bodyPr>
            <a:normAutofit fontScale="25000" lnSpcReduction="20000"/>
          </a:bodyPr>
          <a:lstStyle/>
          <a:p>
            <a:pPr>
              <a:lnSpc>
                <a:spcPct val="120000"/>
              </a:lnSpc>
            </a:pPr>
            <a:r>
              <a:rPr lang="en-GB" sz="6000" dirty="0">
                <a:solidFill>
                  <a:srgbClr val="002060"/>
                </a:solidFill>
                <a:latin typeface="Lucida Sans" panose="020B0602030504020204" pitchFamily="34" charset="0"/>
              </a:rPr>
              <a:t>Any evidence to show the child/Young Person is not making enough progress or that their progress is uneven. You can get this from school reports, for example are they doing better in some subjects but struggle in others? Is their progress less than expected for their age and development stage?</a:t>
            </a:r>
          </a:p>
          <a:p>
            <a:pPr>
              <a:lnSpc>
                <a:spcPct val="120000"/>
              </a:lnSpc>
            </a:pPr>
            <a:r>
              <a:rPr lang="en-GB" sz="6000" dirty="0">
                <a:solidFill>
                  <a:srgbClr val="002060"/>
                </a:solidFill>
                <a:latin typeface="Lucida Sans" panose="020B0602030504020204" pitchFamily="34" charset="0"/>
              </a:rPr>
              <a:t>Consider independent/private assessment /report </a:t>
            </a:r>
          </a:p>
          <a:p>
            <a:pPr>
              <a:lnSpc>
                <a:spcPct val="120000"/>
              </a:lnSpc>
            </a:pPr>
            <a:r>
              <a:rPr lang="en-GB" sz="6000" dirty="0">
                <a:solidFill>
                  <a:srgbClr val="002060"/>
                </a:solidFill>
                <a:latin typeface="Lucida Sans" panose="020B0602030504020204" pitchFamily="34" charset="0"/>
              </a:rPr>
              <a:t>behaviour records may help to show that there are challenging behaviours which are getting worse over time/need support or evidence of </a:t>
            </a:r>
            <a:r>
              <a:rPr lang="en-GB" sz="6000">
                <a:solidFill>
                  <a:srgbClr val="002060"/>
                </a:solidFill>
                <a:latin typeface="Lucida Sans" panose="020B0602030504020204" pitchFamily="34" charset="0"/>
              </a:rPr>
              <a:t>part-time timetable </a:t>
            </a:r>
            <a:endParaRPr lang="en-GB" sz="6000" dirty="0">
              <a:solidFill>
                <a:srgbClr val="002060"/>
              </a:solidFill>
              <a:latin typeface="Lucida Sans" panose="020B0602030504020204" pitchFamily="34" charset="0"/>
            </a:endParaRPr>
          </a:p>
          <a:p>
            <a:pPr>
              <a:lnSpc>
                <a:spcPct val="120000"/>
              </a:lnSpc>
            </a:pPr>
            <a:r>
              <a:rPr lang="en-GB" sz="6000" dirty="0">
                <a:solidFill>
                  <a:srgbClr val="002060"/>
                </a:solidFill>
                <a:latin typeface="Lucida Sans" panose="020B0602030504020204" pitchFamily="34" charset="0"/>
              </a:rPr>
              <a:t>Evidence of difficulties in any of the 4 areas of need – cognitive; social emotional behavioural; sensory; speech language communication</a:t>
            </a:r>
          </a:p>
          <a:p>
            <a:pPr>
              <a:lnSpc>
                <a:spcPct val="120000"/>
              </a:lnSpc>
            </a:pPr>
            <a:r>
              <a:rPr lang="en-GB" sz="6000" dirty="0">
                <a:solidFill>
                  <a:srgbClr val="002060"/>
                </a:solidFill>
                <a:latin typeface="Lucida Sans" panose="020B0602030504020204" pitchFamily="34" charset="0"/>
              </a:rPr>
              <a:t>Your own experiences and those of the child/YP – for example, what difficulties do you experience in the home?</a:t>
            </a:r>
          </a:p>
          <a:p>
            <a:pPr>
              <a:lnSpc>
                <a:spcPct val="120000"/>
              </a:lnSpc>
            </a:pPr>
            <a:r>
              <a:rPr lang="en-GB" sz="6000" dirty="0">
                <a:solidFill>
                  <a:srgbClr val="002060"/>
                </a:solidFill>
                <a:latin typeface="Lucida Sans" panose="020B0602030504020204" pitchFamily="34" charset="0"/>
              </a:rPr>
              <a:t>Information from others involved with the child or YP e.g. social worker, youth worker etc</a:t>
            </a:r>
          </a:p>
          <a:p>
            <a:endParaRPr lang="en-GB" dirty="0"/>
          </a:p>
        </p:txBody>
      </p:sp>
      <p:sp>
        <p:nvSpPr>
          <p:cNvPr id="4" name="Slide Number Placeholder 3">
            <a:extLst>
              <a:ext uri="{FF2B5EF4-FFF2-40B4-BE49-F238E27FC236}">
                <a16:creationId xmlns:a16="http://schemas.microsoft.com/office/drawing/2014/main" id="{2E1FBB8F-0F7B-4B26-B017-BA94C1F9008C}"/>
              </a:ext>
            </a:extLst>
          </p:cNvPr>
          <p:cNvSpPr>
            <a:spLocks noGrp="1"/>
          </p:cNvSpPr>
          <p:nvPr>
            <p:ph type="sldNum" sz="quarter" idx="12"/>
          </p:nvPr>
        </p:nvSpPr>
        <p:spPr/>
        <p:txBody>
          <a:bodyPr/>
          <a:lstStyle/>
          <a:p>
            <a:fld id="{D57F1E4F-1CFF-5643-939E-217C01CDF565}" type="slidenum">
              <a:rPr lang="en-US" smtClean="0"/>
              <a:pPr/>
              <a:t>13</a:t>
            </a:fld>
            <a:endParaRPr lang="en-US"/>
          </a:p>
        </p:txBody>
      </p:sp>
      <p:pic>
        <p:nvPicPr>
          <p:cNvPr id="9" name="Picture 8" descr="IASS_logo_WEB">
            <a:extLst>
              <a:ext uri="{FF2B5EF4-FFF2-40B4-BE49-F238E27FC236}">
                <a16:creationId xmlns:a16="http://schemas.microsoft.com/office/drawing/2014/main" id="{6768CB5A-E9DC-1344-84CA-7423450BFAD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34700" y="5791200"/>
            <a:ext cx="971550" cy="701675"/>
          </a:xfrm>
          <a:prstGeom prst="rect">
            <a:avLst/>
          </a:prstGeom>
          <a:noFill/>
          <a:ln>
            <a:noFill/>
          </a:ln>
        </p:spPr>
      </p:pic>
      <p:pic>
        <p:nvPicPr>
          <p:cNvPr id="27" name="Audio 26">
            <a:hlinkClick r:id="" action="ppaction://media"/>
            <a:extLst>
              <a:ext uri="{FF2B5EF4-FFF2-40B4-BE49-F238E27FC236}">
                <a16:creationId xmlns:a16="http://schemas.microsoft.com/office/drawing/2014/main" id="{B4F6B338-71E7-E017-9BA2-5CFBA4BAAF4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450000" t="-231250" r="-450000" b="-231250"/>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976906467"/>
      </p:ext>
    </p:extLst>
  </p:cSld>
  <p:clrMapOvr>
    <a:masterClrMapping/>
  </p:clrMapOvr>
  <mc:AlternateContent xmlns:mc="http://schemas.openxmlformats.org/markup-compatibility/2006" xmlns:p14="http://schemas.microsoft.com/office/powerpoint/2010/main">
    <mc:Choice Requires="p14">
      <p:transition spd="slow" p14:dur="2000" advTm="134889"/>
    </mc:Choice>
    <mc:Fallback xmlns="">
      <p:transition spd="slow" advTm="134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7"/>
                </p:tgtEl>
              </p:cMediaNode>
            </p:audio>
          </p:childTnLst>
        </p:cTn>
      </p:par>
    </p:tnLst>
    <p:bldLst>
      <p:bldP spid="7" grpId="0" build="p"/>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A0B3-FF97-4408-8D92-3CA88C6FE1A9}"/>
              </a:ext>
            </a:extLst>
          </p:cNvPr>
          <p:cNvSpPr>
            <a:spLocks noGrp="1"/>
          </p:cNvSpPr>
          <p:nvPr>
            <p:ph type="title"/>
          </p:nvPr>
        </p:nvSpPr>
        <p:spPr>
          <a:xfrm>
            <a:off x="838200" y="289642"/>
            <a:ext cx="10515600" cy="932733"/>
          </a:xfrm>
        </p:spPr>
        <p:txBody>
          <a:bodyPr>
            <a:normAutofit fontScale="90000"/>
          </a:bodyPr>
          <a:lstStyle/>
          <a:p>
            <a:br>
              <a:rPr lang="en-GB" sz="3100" b="1" dirty="0">
                <a:solidFill>
                  <a:srgbClr val="002060"/>
                </a:solidFill>
                <a:latin typeface="Lucida Sans" panose="020B0602030504020204" pitchFamily="34" charset="0"/>
              </a:rPr>
            </a:br>
            <a:br>
              <a:rPr lang="en-GB" sz="3100" b="1" dirty="0">
                <a:solidFill>
                  <a:srgbClr val="002060"/>
                </a:solidFill>
                <a:latin typeface="Lucida Sans" panose="020B0602030504020204" pitchFamily="34" charset="0"/>
              </a:rPr>
            </a:br>
            <a:br>
              <a:rPr lang="en-GB" sz="3100" b="1" dirty="0">
                <a:solidFill>
                  <a:srgbClr val="002060"/>
                </a:solidFill>
                <a:latin typeface="Lucida Sans" panose="020B0602030504020204" pitchFamily="34" charset="0"/>
              </a:rPr>
            </a:br>
            <a:br>
              <a:rPr lang="en-GB" sz="3100" b="1" dirty="0">
                <a:solidFill>
                  <a:srgbClr val="002060"/>
                </a:solidFill>
                <a:latin typeface="Lucida Sans" panose="020B0602030504020204" pitchFamily="34" charset="0"/>
              </a:rPr>
            </a:br>
            <a:r>
              <a:rPr lang="en-GB" sz="3100" b="1" dirty="0">
                <a:solidFill>
                  <a:schemeClr val="accent2">
                    <a:lumMod val="75000"/>
                  </a:schemeClr>
                </a:solidFill>
                <a:latin typeface="Lucida Sans" panose="020B0602030504020204" pitchFamily="34" charset="0"/>
              </a:rPr>
              <a:t>Section 2: Question 2- Whether the child or young person may require an EHCP?</a:t>
            </a:r>
            <a:br>
              <a:rPr lang="en-GB" sz="4400" b="1" dirty="0">
                <a:solidFill>
                  <a:srgbClr val="002060"/>
                </a:solidFill>
                <a:latin typeface="Lucida Sans" panose="020B0602030504020204" pitchFamily="34" charset="0"/>
              </a:rPr>
            </a:br>
            <a:br>
              <a:rPr lang="en-GB" b="1" dirty="0"/>
            </a:br>
            <a:br>
              <a:rPr lang="en-GB" b="1" dirty="0"/>
            </a:br>
            <a:endParaRPr lang="en-GB" b="1" dirty="0"/>
          </a:p>
        </p:txBody>
      </p:sp>
      <p:sp>
        <p:nvSpPr>
          <p:cNvPr id="3" name="Content Placeholder 2">
            <a:extLst>
              <a:ext uri="{FF2B5EF4-FFF2-40B4-BE49-F238E27FC236}">
                <a16:creationId xmlns:a16="http://schemas.microsoft.com/office/drawing/2014/main" id="{FB15B718-C816-4ACC-B6B3-50A81E657038}"/>
              </a:ext>
            </a:extLst>
          </p:cNvPr>
          <p:cNvSpPr>
            <a:spLocks noGrp="1"/>
          </p:cNvSpPr>
          <p:nvPr>
            <p:ph idx="1"/>
          </p:nvPr>
        </p:nvSpPr>
        <p:spPr>
          <a:xfrm>
            <a:off x="838200" y="1764505"/>
            <a:ext cx="10515600" cy="4719638"/>
          </a:xfrm>
        </p:spPr>
        <p:txBody>
          <a:bodyPr>
            <a:normAutofit lnSpcReduction="10000"/>
          </a:bodyPr>
          <a:lstStyle/>
          <a:p>
            <a:pPr marL="0" indent="0">
              <a:buNone/>
            </a:pPr>
            <a:r>
              <a:rPr lang="en-GB" sz="1600" i="1" dirty="0">
                <a:solidFill>
                  <a:srgbClr val="002060"/>
                </a:solidFill>
                <a:latin typeface="Lucida Sans" panose="020B0602030504020204" pitchFamily="34" charset="0"/>
              </a:rPr>
              <a:t>an EHC plan is only required when a child or young person’s needs cannot be met by SEN Support. </a:t>
            </a:r>
          </a:p>
          <a:p>
            <a:pPr marL="0" indent="0">
              <a:buNone/>
            </a:pPr>
            <a:r>
              <a:rPr lang="en-GB" sz="1600" dirty="0">
                <a:solidFill>
                  <a:srgbClr val="002060"/>
                </a:solidFill>
                <a:latin typeface="Lucida Sans" panose="020B0602030504020204" pitchFamily="34" charset="0"/>
              </a:rPr>
              <a:t>You need to provide evidence to show why your child’s needs cannot be met by the school/college by SEN Support. Use these points to support your case, whichever applies to your child/YP</a:t>
            </a:r>
          </a:p>
          <a:p>
            <a:pPr marL="0" indent="0">
              <a:buNone/>
            </a:pPr>
            <a:endParaRPr lang="en-GB" sz="1600" dirty="0">
              <a:solidFill>
                <a:srgbClr val="002060"/>
              </a:solidFill>
              <a:latin typeface="Lucida Sans" panose="020B0602030504020204" pitchFamily="34" charset="0"/>
            </a:endParaRPr>
          </a:p>
          <a:p>
            <a:r>
              <a:rPr lang="en-GB" sz="1600" dirty="0">
                <a:solidFill>
                  <a:srgbClr val="002060"/>
                </a:solidFill>
                <a:latin typeface="Lucida Sans" panose="020B0602030504020204" pitchFamily="34" charset="0"/>
              </a:rPr>
              <a:t>a full assessment is the only way to find out what your child’s difficulties are and what </a:t>
            </a:r>
          </a:p>
          <a:p>
            <a:pPr marL="0" indent="0">
              <a:buNone/>
            </a:pPr>
            <a:r>
              <a:rPr lang="en-GB" sz="1600" dirty="0">
                <a:solidFill>
                  <a:srgbClr val="002060"/>
                </a:solidFill>
                <a:latin typeface="Lucida Sans" panose="020B0602030504020204" pitchFamily="34" charset="0"/>
              </a:rPr>
              <a:t>help is needed – </a:t>
            </a:r>
            <a:r>
              <a:rPr lang="en-GB" sz="1600" b="1" i="1" dirty="0">
                <a:solidFill>
                  <a:srgbClr val="002060"/>
                </a:solidFill>
                <a:latin typeface="Lucida Sans" panose="020B0602030504020204" pitchFamily="34" charset="0"/>
              </a:rPr>
              <a:t>e.g. despite some support my child is constantly excluded for his challenging behaviour and I do not believe that school fully understand his needs or how to support him </a:t>
            </a:r>
          </a:p>
          <a:p>
            <a:pPr marL="0" indent="0">
              <a:buNone/>
            </a:pPr>
            <a:r>
              <a:rPr lang="en-GB" sz="1600" b="1" i="1" dirty="0">
                <a:solidFill>
                  <a:srgbClr val="002060"/>
                </a:solidFill>
                <a:latin typeface="Lucida Sans" panose="020B0602030504020204" pitchFamily="34" charset="0"/>
              </a:rPr>
              <a:t>Or </a:t>
            </a:r>
            <a:r>
              <a:rPr lang="en-GB" sz="1600" b="1" i="1" dirty="0" err="1">
                <a:solidFill>
                  <a:srgbClr val="002060"/>
                </a:solidFill>
                <a:latin typeface="Lucida Sans" panose="020B0602030504020204" pitchFamily="34" charset="0"/>
              </a:rPr>
              <a:t>eg</a:t>
            </a:r>
            <a:r>
              <a:rPr lang="en-GB" sz="1600" b="1" i="1" dirty="0">
                <a:solidFill>
                  <a:srgbClr val="002060"/>
                </a:solidFill>
                <a:latin typeface="Lucida Sans" panose="020B0602030504020204" pitchFamily="34" charset="0"/>
              </a:rPr>
              <a:t> my child is on a part-time timetable</a:t>
            </a:r>
          </a:p>
          <a:p>
            <a:r>
              <a:rPr lang="en-GB" sz="1600" dirty="0">
                <a:solidFill>
                  <a:srgbClr val="002060"/>
                </a:solidFill>
                <a:latin typeface="Lucida Sans" panose="020B0602030504020204" pitchFamily="34" charset="0"/>
              </a:rPr>
              <a:t>the school may not be able to supply all the additional support needed </a:t>
            </a:r>
          </a:p>
          <a:p>
            <a:pPr marL="0" indent="0">
              <a:buNone/>
            </a:pPr>
            <a:r>
              <a:rPr lang="en-GB" sz="1600" dirty="0">
                <a:solidFill>
                  <a:srgbClr val="002060"/>
                </a:solidFill>
                <a:latin typeface="Lucida Sans" panose="020B0602030504020204" pitchFamily="34" charset="0"/>
              </a:rPr>
              <a:t>unless it receives extra help/funding from the LA </a:t>
            </a:r>
            <a:r>
              <a:rPr lang="en-GB" sz="1600" b="1" i="1" dirty="0">
                <a:solidFill>
                  <a:srgbClr val="002060"/>
                </a:solidFill>
                <a:latin typeface="Lucida Sans" panose="020B0602030504020204" pitchFamily="34" charset="0"/>
              </a:rPr>
              <a:t>– you can ask the SENCO at your child’s school for a copy of the provision map for your child’s support to show that the school have provided all they help they can with their SEN Support resources</a:t>
            </a:r>
          </a:p>
          <a:p>
            <a:r>
              <a:rPr lang="en-GB" sz="1600" dirty="0">
                <a:solidFill>
                  <a:srgbClr val="002060"/>
                </a:solidFill>
                <a:latin typeface="Lucida Sans" panose="020B0602030504020204" pitchFamily="34" charset="0"/>
              </a:rPr>
              <a:t>the school has provided all the help that could be expected but the </a:t>
            </a:r>
          </a:p>
          <a:p>
            <a:pPr marL="0" indent="0">
              <a:buNone/>
            </a:pPr>
            <a:r>
              <a:rPr lang="en-GB" sz="1600" dirty="0">
                <a:solidFill>
                  <a:srgbClr val="002060"/>
                </a:solidFill>
                <a:latin typeface="Lucida Sans" panose="020B0602030504020204" pitchFamily="34" charset="0"/>
              </a:rPr>
              <a:t>child or young person has not made enough progress </a:t>
            </a:r>
            <a:r>
              <a:rPr lang="en-GB" sz="1600" b="1" i="1" dirty="0">
                <a:solidFill>
                  <a:srgbClr val="002060"/>
                </a:solidFill>
                <a:latin typeface="Lucida Sans" panose="020B0602030504020204" pitchFamily="34" charset="0"/>
              </a:rPr>
              <a:t>– provide evidence e.g. provision map and SEN support Plans to show that your child needs more support than a mainstream school / college could be reasonably expected to provide</a:t>
            </a:r>
          </a:p>
        </p:txBody>
      </p:sp>
      <p:sp>
        <p:nvSpPr>
          <p:cNvPr id="4" name="Slide Number Placeholder 3">
            <a:extLst>
              <a:ext uri="{FF2B5EF4-FFF2-40B4-BE49-F238E27FC236}">
                <a16:creationId xmlns:a16="http://schemas.microsoft.com/office/drawing/2014/main" id="{2E1FBB8F-0F7B-4B26-B017-BA94C1F9008C}"/>
              </a:ext>
            </a:extLst>
          </p:cNvPr>
          <p:cNvSpPr>
            <a:spLocks noGrp="1"/>
          </p:cNvSpPr>
          <p:nvPr>
            <p:ph type="sldNum" sz="quarter" idx="12"/>
          </p:nvPr>
        </p:nvSpPr>
        <p:spPr/>
        <p:txBody>
          <a:bodyPr/>
          <a:lstStyle/>
          <a:p>
            <a:fld id="{D57F1E4F-1CFF-5643-939E-217C01CDF565}" type="slidenum">
              <a:rPr lang="en-US" smtClean="0"/>
              <a:pPr/>
              <a:t>14</a:t>
            </a:fld>
            <a:endParaRPr lang="en-US"/>
          </a:p>
        </p:txBody>
      </p:sp>
      <p:pic>
        <p:nvPicPr>
          <p:cNvPr id="5" name="Picture 4" descr="IASS_logo_WEB">
            <a:extLst>
              <a:ext uri="{FF2B5EF4-FFF2-40B4-BE49-F238E27FC236}">
                <a16:creationId xmlns:a16="http://schemas.microsoft.com/office/drawing/2014/main" id="{F068DD81-A593-DA48-6AC0-DAD32BA83A4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645150"/>
            <a:ext cx="1104900" cy="847725"/>
          </a:xfrm>
          <a:prstGeom prst="rect">
            <a:avLst/>
          </a:prstGeom>
          <a:noFill/>
          <a:ln>
            <a:noFill/>
          </a:ln>
        </p:spPr>
      </p:pic>
      <p:pic>
        <p:nvPicPr>
          <p:cNvPr id="13" name="Audio 12">
            <a:hlinkClick r:id="" action="ppaction://media"/>
            <a:extLst>
              <a:ext uri="{FF2B5EF4-FFF2-40B4-BE49-F238E27FC236}">
                <a16:creationId xmlns:a16="http://schemas.microsoft.com/office/drawing/2014/main" id="{FDD2C336-31BD-B268-ABC6-7035F60EA05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450000" t="-231250" r="-450000" b="-231250"/>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350010522"/>
      </p:ext>
    </p:extLst>
  </p:cSld>
  <p:clrMapOvr>
    <a:masterClrMapping/>
  </p:clrMapOvr>
  <mc:AlternateContent xmlns:mc="http://schemas.openxmlformats.org/markup-compatibility/2006">
    <mc:Choice xmlns:p14="http://schemas.microsoft.com/office/powerpoint/2010/main" Requires="p14">
      <p:transition spd="slow" p14:dur="2000" advTm="109696"/>
    </mc:Choice>
    <mc:Fallback>
      <p:transition spd="slow" advTm="109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8646AB-A788-3540-C91C-33DA402FA2CA}"/>
              </a:ext>
            </a:extLst>
          </p:cNvPr>
          <p:cNvPicPr>
            <a:picLocks noChangeAspect="1"/>
          </p:cNvPicPr>
          <p:nvPr/>
        </p:nvPicPr>
        <p:blipFill>
          <a:blip r:embed="rId5"/>
          <a:stretch>
            <a:fillRect/>
          </a:stretch>
        </p:blipFill>
        <p:spPr>
          <a:xfrm>
            <a:off x="115318" y="0"/>
            <a:ext cx="6091518" cy="6858000"/>
          </a:xfrm>
          <a:prstGeom prst="rect">
            <a:avLst/>
          </a:prstGeom>
        </p:spPr>
      </p:pic>
      <p:pic>
        <p:nvPicPr>
          <p:cNvPr id="11" name="Picture 10">
            <a:extLst>
              <a:ext uri="{FF2B5EF4-FFF2-40B4-BE49-F238E27FC236}">
                <a16:creationId xmlns:a16="http://schemas.microsoft.com/office/drawing/2014/main" id="{5F40FBCE-D7D9-0C9D-B3EE-C88606F79112}"/>
              </a:ext>
            </a:extLst>
          </p:cNvPr>
          <p:cNvPicPr>
            <a:picLocks noChangeAspect="1"/>
          </p:cNvPicPr>
          <p:nvPr/>
        </p:nvPicPr>
        <p:blipFill>
          <a:blip r:embed="rId6"/>
          <a:stretch>
            <a:fillRect/>
          </a:stretch>
        </p:blipFill>
        <p:spPr>
          <a:xfrm>
            <a:off x="6280243" y="0"/>
            <a:ext cx="5796439" cy="6858000"/>
          </a:xfrm>
          <a:prstGeom prst="rect">
            <a:avLst/>
          </a:prstGeom>
        </p:spPr>
      </p:pic>
      <p:pic>
        <p:nvPicPr>
          <p:cNvPr id="21" name="Audio 20">
            <a:hlinkClick r:id="" action="ppaction://media"/>
            <a:extLst>
              <a:ext uri="{FF2B5EF4-FFF2-40B4-BE49-F238E27FC236}">
                <a16:creationId xmlns:a16="http://schemas.microsoft.com/office/drawing/2014/main" id="{2B03BB49-F112-1110-5EAA-590975A3C1D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31568886"/>
      </p:ext>
    </p:extLst>
  </p:cSld>
  <p:clrMapOvr>
    <a:masterClrMapping/>
  </p:clrMapOvr>
  <mc:AlternateContent xmlns:mc="http://schemas.openxmlformats.org/markup-compatibility/2006">
    <mc:Choice xmlns:p14="http://schemas.microsoft.com/office/powerpoint/2010/main" Requires="p14">
      <p:transition spd="slow" p14:dur="2000" advTm="64432"/>
    </mc:Choice>
    <mc:Fallback>
      <p:transition spd="slow" advTm="64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3348B-F590-472E-DF48-5FEC9C12D6A5}"/>
              </a:ext>
            </a:extLst>
          </p:cNvPr>
          <p:cNvPicPr>
            <a:picLocks noChangeAspect="1"/>
          </p:cNvPicPr>
          <p:nvPr/>
        </p:nvPicPr>
        <p:blipFill>
          <a:blip r:embed="rId5"/>
          <a:stretch>
            <a:fillRect/>
          </a:stretch>
        </p:blipFill>
        <p:spPr>
          <a:xfrm>
            <a:off x="552450" y="0"/>
            <a:ext cx="5167094" cy="6858000"/>
          </a:xfrm>
          <a:prstGeom prst="rect">
            <a:avLst/>
          </a:prstGeom>
        </p:spPr>
      </p:pic>
      <p:pic>
        <p:nvPicPr>
          <p:cNvPr id="8" name="Picture 7">
            <a:extLst>
              <a:ext uri="{FF2B5EF4-FFF2-40B4-BE49-F238E27FC236}">
                <a16:creationId xmlns:a16="http://schemas.microsoft.com/office/drawing/2014/main" id="{B48F4514-F700-2B45-033B-03CEA4F0E0AF}"/>
              </a:ext>
            </a:extLst>
          </p:cNvPr>
          <p:cNvPicPr>
            <a:picLocks noChangeAspect="1"/>
          </p:cNvPicPr>
          <p:nvPr/>
        </p:nvPicPr>
        <p:blipFill>
          <a:blip r:embed="rId6"/>
          <a:stretch>
            <a:fillRect/>
          </a:stretch>
        </p:blipFill>
        <p:spPr>
          <a:xfrm>
            <a:off x="6336760" y="0"/>
            <a:ext cx="5157279" cy="6858000"/>
          </a:xfrm>
          <a:prstGeom prst="rect">
            <a:avLst/>
          </a:prstGeom>
        </p:spPr>
      </p:pic>
      <p:pic>
        <p:nvPicPr>
          <p:cNvPr id="19" name="Audio 18">
            <a:hlinkClick r:id="" action="ppaction://media"/>
            <a:extLst>
              <a:ext uri="{FF2B5EF4-FFF2-40B4-BE49-F238E27FC236}">
                <a16:creationId xmlns:a16="http://schemas.microsoft.com/office/drawing/2014/main" id="{1C0C94E2-9EF0-510A-2718-1B19B48E952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0438707"/>
      </p:ext>
    </p:extLst>
  </p:cSld>
  <p:clrMapOvr>
    <a:masterClrMapping/>
  </p:clrMapOvr>
  <mc:AlternateContent xmlns:mc="http://schemas.openxmlformats.org/markup-compatibility/2006">
    <mc:Choice xmlns:p14="http://schemas.microsoft.com/office/powerpoint/2010/main" Requires="p14">
      <p:transition spd="slow" p14:dur="2000" advTm="57580"/>
    </mc:Choice>
    <mc:Fallback>
      <p:transition spd="slow" advTm="5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87E21-DE32-A8F3-8E6B-1013486107F5}"/>
              </a:ext>
            </a:extLst>
          </p:cNvPr>
          <p:cNvPicPr>
            <a:picLocks noChangeAspect="1"/>
          </p:cNvPicPr>
          <p:nvPr/>
        </p:nvPicPr>
        <p:blipFill>
          <a:blip r:embed="rId5"/>
          <a:stretch>
            <a:fillRect/>
          </a:stretch>
        </p:blipFill>
        <p:spPr>
          <a:xfrm>
            <a:off x="402566" y="0"/>
            <a:ext cx="5131730" cy="6858000"/>
          </a:xfrm>
          <a:prstGeom prst="rect">
            <a:avLst/>
          </a:prstGeom>
        </p:spPr>
      </p:pic>
      <p:pic>
        <p:nvPicPr>
          <p:cNvPr id="5" name="Picture 4">
            <a:extLst>
              <a:ext uri="{FF2B5EF4-FFF2-40B4-BE49-F238E27FC236}">
                <a16:creationId xmlns:a16="http://schemas.microsoft.com/office/drawing/2014/main" id="{A559D52C-0456-E409-E57A-C07497C9A84F}"/>
              </a:ext>
            </a:extLst>
          </p:cNvPr>
          <p:cNvPicPr>
            <a:picLocks noChangeAspect="1"/>
          </p:cNvPicPr>
          <p:nvPr/>
        </p:nvPicPr>
        <p:blipFill>
          <a:blip r:embed="rId6"/>
          <a:stretch>
            <a:fillRect/>
          </a:stretch>
        </p:blipFill>
        <p:spPr>
          <a:xfrm>
            <a:off x="6486125" y="0"/>
            <a:ext cx="5303309" cy="6858000"/>
          </a:xfrm>
          <a:prstGeom prst="rect">
            <a:avLst/>
          </a:prstGeom>
        </p:spPr>
      </p:pic>
      <p:pic>
        <p:nvPicPr>
          <p:cNvPr id="12" name="Audio 11">
            <a:hlinkClick r:id="" action="ppaction://media"/>
            <a:extLst>
              <a:ext uri="{FF2B5EF4-FFF2-40B4-BE49-F238E27FC236}">
                <a16:creationId xmlns:a16="http://schemas.microsoft.com/office/drawing/2014/main" id="{61FF04DE-8D56-8D39-67AD-17F625FEB5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70040062"/>
      </p:ext>
    </p:extLst>
  </p:cSld>
  <p:clrMapOvr>
    <a:masterClrMapping/>
  </p:clrMapOvr>
  <mc:AlternateContent xmlns:mc="http://schemas.openxmlformats.org/markup-compatibility/2006">
    <mc:Choice xmlns:p14="http://schemas.microsoft.com/office/powerpoint/2010/main" Requires="p14">
      <p:transition spd="slow" p14:dur="2000" advTm="67880"/>
    </mc:Choice>
    <mc:Fallback>
      <p:transition spd="slow" advTm="6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946C8A-1C9E-F401-3641-DD323F4D77E6}"/>
              </a:ext>
            </a:extLst>
          </p:cNvPr>
          <p:cNvPicPr>
            <a:picLocks noChangeAspect="1"/>
          </p:cNvPicPr>
          <p:nvPr/>
        </p:nvPicPr>
        <p:blipFill>
          <a:blip r:embed="rId5"/>
          <a:stretch>
            <a:fillRect/>
          </a:stretch>
        </p:blipFill>
        <p:spPr>
          <a:xfrm>
            <a:off x="166252" y="80753"/>
            <a:ext cx="5786000" cy="2748172"/>
          </a:xfrm>
          <a:prstGeom prst="rect">
            <a:avLst/>
          </a:prstGeom>
        </p:spPr>
      </p:pic>
      <p:pic>
        <p:nvPicPr>
          <p:cNvPr id="5" name="Picture 4">
            <a:extLst>
              <a:ext uri="{FF2B5EF4-FFF2-40B4-BE49-F238E27FC236}">
                <a16:creationId xmlns:a16="http://schemas.microsoft.com/office/drawing/2014/main" id="{F08ADB71-5C19-B71C-8862-D73913451A45}"/>
              </a:ext>
            </a:extLst>
          </p:cNvPr>
          <p:cNvPicPr>
            <a:picLocks noChangeAspect="1"/>
          </p:cNvPicPr>
          <p:nvPr/>
        </p:nvPicPr>
        <p:blipFill>
          <a:blip r:embed="rId6"/>
          <a:stretch>
            <a:fillRect/>
          </a:stretch>
        </p:blipFill>
        <p:spPr>
          <a:xfrm>
            <a:off x="166252" y="2981326"/>
            <a:ext cx="5786001" cy="3795922"/>
          </a:xfrm>
          <a:prstGeom prst="rect">
            <a:avLst/>
          </a:prstGeom>
        </p:spPr>
      </p:pic>
      <p:pic>
        <p:nvPicPr>
          <p:cNvPr id="14" name="Audio 13">
            <a:hlinkClick r:id="" action="ppaction://media"/>
            <a:extLst>
              <a:ext uri="{FF2B5EF4-FFF2-40B4-BE49-F238E27FC236}">
                <a16:creationId xmlns:a16="http://schemas.microsoft.com/office/drawing/2014/main" id="{EEDB8D6D-BE6B-4433-6B4A-FF7D39F2F4A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87257827"/>
      </p:ext>
    </p:extLst>
  </p:cSld>
  <p:clrMapOvr>
    <a:masterClrMapping/>
  </p:clrMapOvr>
  <mc:AlternateContent xmlns:mc="http://schemas.openxmlformats.org/markup-compatibility/2006">
    <mc:Choice xmlns:p14="http://schemas.microsoft.com/office/powerpoint/2010/main" Requires="p14">
      <p:transition spd="slow" p14:dur="2000" advTm="26205"/>
    </mc:Choice>
    <mc:Fallback>
      <p:transition spd="slow" advTm="26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23C0-3550-3EA2-DEFD-25E6F6CA257D}"/>
              </a:ext>
            </a:extLst>
          </p:cNvPr>
          <p:cNvSpPr>
            <a:spLocks noGrp="1"/>
          </p:cNvSpPr>
          <p:nvPr>
            <p:ph type="title"/>
          </p:nvPr>
        </p:nvSpPr>
        <p:spPr>
          <a:xfrm>
            <a:off x="838200" y="141903"/>
            <a:ext cx="10515600" cy="801780"/>
          </a:xfrm>
        </p:spPr>
        <p:txBody>
          <a:bodyPr>
            <a:normAutofit/>
          </a:bodyPr>
          <a:lstStyle/>
          <a:p>
            <a:r>
              <a:rPr lang="en-GB" sz="3600" dirty="0">
                <a:solidFill>
                  <a:schemeClr val="accent2">
                    <a:lumMod val="75000"/>
                  </a:schemeClr>
                </a:solidFill>
                <a:latin typeface="Lucida Sans" panose="020B0602030504020204" pitchFamily="34" charset="0"/>
              </a:rPr>
              <a:t>The Appeals process</a:t>
            </a:r>
          </a:p>
        </p:txBody>
      </p:sp>
      <p:sp>
        <p:nvSpPr>
          <p:cNvPr id="4" name="Slide Number Placeholder 3">
            <a:extLst>
              <a:ext uri="{FF2B5EF4-FFF2-40B4-BE49-F238E27FC236}">
                <a16:creationId xmlns:a16="http://schemas.microsoft.com/office/drawing/2014/main" id="{65154F4C-70AB-8C31-BC19-27735A1C0BB2}"/>
              </a:ext>
            </a:extLst>
          </p:cNvPr>
          <p:cNvSpPr>
            <a:spLocks noGrp="1"/>
          </p:cNvSpPr>
          <p:nvPr>
            <p:ph type="sldNum" sz="quarter" idx="12"/>
          </p:nvPr>
        </p:nvSpPr>
        <p:spPr/>
        <p:txBody>
          <a:bodyPr/>
          <a:lstStyle/>
          <a:p>
            <a:fld id="{D57F1E4F-1CFF-5643-939E-217C01CDF565}" type="slidenum">
              <a:rPr lang="en-US" smtClean="0"/>
              <a:pPr/>
              <a:t>19</a:t>
            </a:fld>
            <a:endParaRPr lang="en-US"/>
          </a:p>
        </p:txBody>
      </p:sp>
      <p:sp>
        <p:nvSpPr>
          <p:cNvPr id="6" name="TextBox 5">
            <a:extLst>
              <a:ext uri="{FF2B5EF4-FFF2-40B4-BE49-F238E27FC236}">
                <a16:creationId xmlns:a16="http://schemas.microsoft.com/office/drawing/2014/main" id="{CDB8B4D5-F4C7-37FD-8940-159D3C1B8C9E}"/>
              </a:ext>
            </a:extLst>
          </p:cNvPr>
          <p:cNvSpPr txBox="1"/>
          <p:nvPr/>
        </p:nvSpPr>
        <p:spPr>
          <a:xfrm>
            <a:off x="581872" y="852953"/>
            <a:ext cx="10341746" cy="5863144"/>
          </a:xfrm>
          <a:prstGeom prst="rect">
            <a:avLst/>
          </a:prstGeom>
          <a:noFill/>
        </p:spPr>
        <p:txBody>
          <a:bodyPr wrap="square">
            <a:spAutoFit/>
          </a:bodyPr>
          <a:lstStyle/>
          <a:p>
            <a:pPr marL="285750" indent="-285750">
              <a:buFont typeface="Arial" panose="020B0604020202020204" pitchFamily="34" charset="0"/>
              <a:buChar char="•"/>
            </a:pPr>
            <a:r>
              <a:rPr lang="en-GB" sz="1700" dirty="0">
                <a:solidFill>
                  <a:srgbClr val="002060"/>
                </a:solidFill>
                <a:latin typeface="Lucida Sans" panose="020B0602030504020204" pitchFamily="34" charset="0"/>
              </a:rPr>
              <a:t>Refusal to assess appeals are usually ‘paper hearings’ and you will not be required to attend an oral hearing.</a:t>
            </a:r>
          </a:p>
          <a:p>
            <a:endParaRPr lang="en-GB" sz="1700" dirty="0">
              <a:solidFill>
                <a:srgbClr val="002060"/>
              </a:solidFill>
              <a:latin typeface="Lucida Sans" panose="020B0602030504020204" pitchFamily="34" charset="0"/>
            </a:endParaRPr>
          </a:p>
          <a:p>
            <a:pPr marL="285750" indent="-285750">
              <a:buFont typeface="Arial" panose="020B0604020202020204" pitchFamily="34" charset="0"/>
              <a:buChar char="•"/>
            </a:pPr>
            <a:r>
              <a:rPr lang="en-GB" sz="1700" dirty="0">
                <a:solidFill>
                  <a:srgbClr val="002060"/>
                </a:solidFill>
                <a:latin typeface="Lucida Sans" panose="020B0602030504020204" pitchFamily="34" charset="0"/>
              </a:rPr>
              <a:t>The Tribunal will confirm that your appeal has been registered and if paper based, they will give you an indication of when the hearing will occur (usually between two dates). For an in-person hearing you will be notified of the date and time of the hearing. Please allow up to 20 working days for a response. </a:t>
            </a:r>
            <a:br>
              <a:rPr lang="en-GB" sz="1700" dirty="0">
                <a:solidFill>
                  <a:srgbClr val="002060"/>
                </a:solidFill>
                <a:latin typeface="Lucida Sans" panose="020B0602030504020204" pitchFamily="34" charset="0"/>
              </a:rPr>
            </a:br>
            <a:endParaRPr lang="en-GB" sz="1700" dirty="0">
              <a:solidFill>
                <a:srgbClr val="002060"/>
              </a:solidFill>
              <a:latin typeface="Lucida Sans" panose="020B0602030504020204" pitchFamily="34" charset="0"/>
            </a:endParaRPr>
          </a:p>
          <a:p>
            <a:pPr marL="285750" indent="-285750">
              <a:buFont typeface="Arial" panose="020B0604020202020204" pitchFamily="34" charset="0"/>
              <a:buChar char="•"/>
            </a:pPr>
            <a:r>
              <a:rPr lang="en-GB" sz="1700" dirty="0">
                <a:solidFill>
                  <a:srgbClr val="002060"/>
                </a:solidFill>
                <a:latin typeface="Lucida Sans" panose="020B0602030504020204" pitchFamily="34" charset="0"/>
              </a:rPr>
              <a:t> The LA will be asked to respond to your grounds of appeal explaining why they refused to assess ( 4-6 weeks after the appeal is registered). The deadline for this response will be included in your Tribunal letter and registration documents. </a:t>
            </a:r>
          </a:p>
          <a:p>
            <a:pPr marL="285750" indent="-285750">
              <a:buFont typeface="Arial" panose="020B0604020202020204" pitchFamily="34" charset="0"/>
              <a:buChar char="•"/>
            </a:pPr>
            <a:endParaRPr lang="en-GB" sz="1700" dirty="0">
              <a:solidFill>
                <a:srgbClr val="002060"/>
              </a:solidFill>
              <a:latin typeface="Lucida Sans" panose="020B0602030504020204" pitchFamily="34" charset="0"/>
            </a:endParaRPr>
          </a:p>
          <a:p>
            <a:pPr marL="285750" indent="-285750">
              <a:buFont typeface="Arial" panose="020B0604020202020204" pitchFamily="34" charset="0"/>
              <a:buChar char="•"/>
            </a:pPr>
            <a:r>
              <a:rPr lang="en-GB" sz="1700" dirty="0">
                <a:solidFill>
                  <a:srgbClr val="002060"/>
                </a:solidFill>
                <a:latin typeface="Lucida Sans" panose="020B0602030504020204" pitchFamily="34" charset="0"/>
              </a:rPr>
              <a:t>The Tribunal looks at the evidence put before it and decides whether the LA decision followed the law and the Code. It will also make a decision based on what is right for the child at the date of the hearing. </a:t>
            </a:r>
          </a:p>
          <a:p>
            <a:endParaRPr lang="en-GB" sz="1700" dirty="0">
              <a:solidFill>
                <a:srgbClr val="002060"/>
              </a:solidFill>
              <a:latin typeface="Lucida Sans" panose="020B0602030504020204" pitchFamily="34" charset="0"/>
            </a:endParaRPr>
          </a:p>
          <a:p>
            <a:pPr marL="285750" indent="-285750">
              <a:buFont typeface="Arial" panose="020B0604020202020204" pitchFamily="34" charset="0"/>
              <a:buChar char="•"/>
            </a:pPr>
            <a:r>
              <a:rPr lang="en-GB" sz="1700" dirty="0">
                <a:solidFill>
                  <a:srgbClr val="002060"/>
                </a:solidFill>
                <a:latin typeface="Lucida Sans" panose="020B0602030504020204" pitchFamily="34" charset="0"/>
              </a:rPr>
              <a:t>The Tribunal is governed by the law, both the Act and its associated regulations, and has to follow the interpretation of that law by higher courts in judgments about previous SEN disputes. It must also have regard to the Code and generally accepts the Code’s guidance in coming to its decisions. </a:t>
            </a:r>
          </a:p>
          <a:p>
            <a:endParaRPr lang="en-GB" sz="1700" dirty="0">
              <a:solidFill>
                <a:srgbClr val="002060"/>
              </a:solidFill>
              <a:latin typeface="Lucida Sans" panose="020B0602030504020204" pitchFamily="34" charset="0"/>
            </a:endParaRPr>
          </a:p>
          <a:p>
            <a:pPr marL="285750" indent="-285750">
              <a:buFont typeface="Arial" panose="020B0604020202020204" pitchFamily="34" charset="0"/>
              <a:buChar char="•"/>
            </a:pPr>
            <a:r>
              <a:rPr lang="en-GB" sz="1700" dirty="0">
                <a:solidFill>
                  <a:srgbClr val="002060"/>
                </a:solidFill>
                <a:latin typeface="Lucida Sans" panose="020B0602030504020204" pitchFamily="34" charset="0"/>
              </a:rPr>
              <a:t>After the hearing you will be informed of the Tribunal decision in writing</a:t>
            </a:r>
            <a:r>
              <a:rPr lang="en-GB" dirty="0">
                <a:solidFill>
                  <a:srgbClr val="002060"/>
                </a:solidFill>
                <a:latin typeface="Lucida Sans" panose="020B0602030504020204" pitchFamily="34" charset="0"/>
              </a:rPr>
              <a:t>.  </a:t>
            </a:r>
          </a:p>
        </p:txBody>
      </p:sp>
      <p:pic>
        <p:nvPicPr>
          <p:cNvPr id="3" name="Picture 2" descr="IASS_logo_WEB">
            <a:extLst>
              <a:ext uri="{FF2B5EF4-FFF2-40B4-BE49-F238E27FC236}">
                <a16:creationId xmlns:a16="http://schemas.microsoft.com/office/drawing/2014/main" id="{F0488F30-3311-58A3-85F9-0494D6AE445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01350" y="5645150"/>
            <a:ext cx="1104900" cy="847725"/>
          </a:xfrm>
          <a:prstGeom prst="rect">
            <a:avLst/>
          </a:prstGeom>
          <a:noFill/>
          <a:ln>
            <a:noFill/>
          </a:ln>
        </p:spPr>
      </p:pic>
      <p:pic>
        <p:nvPicPr>
          <p:cNvPr id="11" name="Audio 10">
            <a:hlinkClick r:id="" action="ppaction://media"/>
            <a:extLst>
              <a:ext uri="{FF2B5EF4-FFF2-40B4-BE49-F238E27FC236}">
                <a16:creationId xmlns:a16="http://schemas.microsoft.com/office/drawing/2014/main" id="{AD570797-E52A-104E-5C18-A7681ED628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44847661"/>
      </p:ext>
    </p:extLst>
  </p:cSld>
  <p:clrMapOvr>
    <a:masterClrMapping/>
  </p:clrMapOvr>
  <mc:AlternateContent xmlns:mc="http://schemas.openxmlformats.org/markup-compatibility/2006">
    <mc:Choice xmlns:p14="http://schemas.microsoft.com/office/powerpoint/2010/main" Requires="p14">
      <p:transition spd="slow" p14:dur="2000" advTm="64298"/>
    </mc:Choice>
    <mc:Fallback>
      <p:transition spd="slow" advTm="6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077677" y="267854"/>
            <a:ext cx="10227632" cy="1072674"/>
          </a:xfrm>
        </p:spPr>
        <p:txBody>
          <a:bodyPr vert="horz" lIns="91440" tIns="45720" rIns="91440" bIns="45720" rtlCol="0" anchor="b">
            <a:normAutofit/>
          </a:bodyPr>
          <a:lstStyle/>
          <a:p>
            <a:pPr algn="ctr">
              <a:lnSpc>
                <a:spcPct val="90000"/>
              </a:lnSpc>
            </a:pPr>
            <a:r>
              <a:rPr lang="en-GB" sz="3600" b="1" dirty="0">
                <a:solidFill>
                  <a:schemeClr val="accent2">
                    <a:lumMod val="75000"/>
                  </a:schemeClr>
                </a:solidFill>
                <a:latin typeface="Lucida Sans" panose="020B0602030504020204" pitchFamily="34" charset="0"/>
              </a:rPr>
              <a:t>What is an EHCNA? </a:t>
            </a:r>
            <a:endParaRPr lang="en-US" sz="3600" b="1" dirty="0">
              <a:solidFill>
                <a:schemeClr val="accent2">
                  <a:lumMod val="75000"/>
                </a:schemeClr>
              </a:solidFill>
              <a:latin typeface="Lucida Sans" panose="020B0602030504020204" pitchFamily="34" charset="0"/>
            </a:endParaRPr>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077676" y="2004292"/>
            <a:ext cx="9841857" cy="4076912"/>
          </a:xfrm>
        </p:spPr>
        <p:txBody>
          <a:bodyPr vert="horz" lIns="91440" tIns="45720" rIns="91440" bIns="45720" rtlCol="0" anchor="t">
            <a:normAutofit/>
          </a:bodyPr>
          <a:lstStyle/>
          <a:p>
            <a:pPr marL="342900" indent="-342900">
              <a:buFont typeface="Arial" panose="020B0604020202020204" pitchFamily="34" charset="0"/>
              <a:buChar char="•"/>
            </a:pPr>
            <a:r>
              <a:rPr lang="en-GB" dirty="0">
                <a:solidFill>
                  <a:srgbClr val="002060"/>
                </a:solidFill>
              </a:rPr>
              <a:t>It is an </a:t>
            </a:r>
            <a:r>
              <a:rPr lang="en-GB" u="sng" dirty="0">
                <a:solidFill>
                  <a:srgbClr val="002060"/>
                </a:solidFill>
              </a:rPr>
              <a:t>assessment </a:t>
            </a:r>
            <a:r>
              <a:rPr lang="en-GB" dirty="0">
                <a:solidFill>
                  <a:srgbClr val="002060"/>
                </a:solidFill>
              </a:rPr>
              <a:t>of a child or young person’s education, health and care needs</a:t>
            </a:r>
          </a:p>
          <a:p>
            <a:endParaRPr lang="en-GB" dirty="0">
              <a:solidFill>
                <a:srgbClr val="002060"/>
              </a:solidFill>
            </a:endParaRPr>
          </a:p>
          <a:p>
            <a:pPr marL="342900" indent="-342900">
              <a:buFont typeface="Arial" panose="020B0604020202020204" pitchFamily="34" charset="0"/>
              <a:buChar char="•"/>
            </a:pPr>
            <a:r>
              <a:rPr lang="en-GB" dirty="0">
                <a:solidFill>
                  <a:srgbClr val="002060"/>
                </a:solidFill>
              </a:rPr>
              <a:t>First step towards getting an Education Health Care Plan (Education Health Care Plan) which provides additional support and funding for a child or young person with special educational needs</a:t>
            </a:r>
          </a:p>
          <a:p>
            <a:pPr marL="342900" indent="-342900">
              <a:buFont typeface="Arial" panose="020B0604020202020204" pitchFamily="34" charset="0"/>
              <a:buChar char="•"/>
            </a:pPr>
            <a:endParaRPr lang="en-GB" dirty="0">
              <a:solidFill>
                <a:srgbClr val="002060"/>
              </a:solidFill>
            </a:endParaRPr>
          </a:p>
          <a:p>
            <a:r>
              <a:rPr lang="en-GB" i="1" dirty="0">
                <a:solidFill>
                  <a:srgbClr val="002060"/>
                </a:solidFill>
              </a:rPr>
              <a:t>SEND Code of Practice Section 9.1</a:t>
            </a:r>
          </a:p>
        </p:txBody>
      </p:sp>
      <p:sp>
        <p:nvSpPr>
          <p:cNvPr id="4" name="Slide Number Placeholder 3">
            <a:extLst>
              <a:ext uri="{FF2B5EF4-FFF2-40B4-BE49-F238E27FC236}">
                <a16:creationId xmlns:a16="http://schemas.microsoft.com/office/drawing/2014/main" id="{0800D5FA-39B6-4185-9918-EBEB52185C4F}"/>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5" name="Picture 4" descr="IASS_logo_WEB">
            <a:extLst>
              <a:ext uri="{FF2B5EF4-FFF2-40B4-BE49-F238E27FC236}">
                <a16:creationId xmlns:a16="http://schemas.microsoft.com/office/drawing/2014/main" id="{20B1377E-A5FF-4180-BA6C-8F82DFA5B68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712053" y="5799138"/>
            <a:ext cx="1283494" cy="922341"/>
          </a:xfrm>
          <a:prstGeom prst="rect">
            <a:avLst/>
          </a:prstGeom>
          <a:noFill/>
          <a:ln>
            <a:noFill/>
          </a:ln>
        </p:spPr>
      </p:pic>
      <p:pic>
        <p:nvPicPr>
          <p:cNvPr id="25" name="Audio 24">
            <a:hlinkClick r:id="" action="ppaction://media"/>
            <a:extLst>
              <a:ext uri="{FF2B5EF4-FFF2-40B4-BE49-F238E27FC236}">
                <a16:creationId xmlns:a16="http://schemas.microsoft.com/office/drawing/2014/main" id="{69EB98FA-5B5E-36D3-58C2-648C3297AE1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450000" t="-231250" r="-450000" b="-231250"/>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629982251"/>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5"/>
                </p:tgtEl>
              </p:cMediaNode>
            </p:audio>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23C0-3550-3EA2-DEFD-25E6F6CA257D}"/>
              </a:ext>
            </a:extLst>
          </p:cNvPr>
          <p:cNvSpPr>
            <a:spLocks noGrp="1"/>
          </p:cNvSpPr>
          <p:nvPr>
            <p:ph type="title"/>
          </p:nvPr>
        </p:nvSpPr>
        <p:spPr>
          <a:xfrm>
            <a:off x="678402" y="286731"/>
            <a:ext cx="10515600" cy="1102339"/>
          </a:xfrm>
        </p:spPr>
        <p:txBody>
          <a:bodyPr>
            <a:normAutofit/>
          </a:bodyPr>
          <a:lstStyle/>
          <a:p>
            <a:r>
              <a:rPr lang="en-GB" sz="3600" b="1" dirty="0">
                <a:solidFill>
                  <a:schemeClr val="accent2">
                    <a:lumMod val="75000"/>
                  </a:schemeClr>
                </a:solidFill>
                <a:latin typeface="Lucida Sans" panose="020B0602030504020204" pitchFamily="34" charset="0"/>
              </a:rPr>
              <a:t>Outcome of the appeal</a:t>
            </a:r>
          </a:p>
        </p:txBody>
      </p:sp>
      <p:sp>
        <p:nvSpPr>
          <p:cNvPr id="4" name="Slide Number Placeholder 3">
            <a:extLst>
              <a:ext uri="{FF2B5EF4-FFF2-40B4-BE49-F238E27FC236}">
                <a16:creationId xmlns:a16="http://schemas.microsoft.com/office/drawing/2014/main" id="{65154F4C-70AB-8C31-BC19-27735A1C0BB2}"/>
              </a:ext>
            </a:extLst>
          </p:cNvPr>
          <p:cNvSpPr>
            <a:spLocks noGrp="1"/>
          </p:cNvSpPr>
          <p:nvPr>
            <p:ph type="sldNum" sz="quarter" idx="12"/>
          </p:nvPr>
        </p:nvSpPr>
        <p:spPr/>
        <p:txBody>
          <a:bodyPr/>
          <a:lstStyle/>
          <a:p>
            <a:fld id="{D57F1E4F-1CFF-5643-939E-217C01CDF565}" type="slidenum">
              <a:rPr lang="en-US" smtClean="0"/>
              <a:pPr/>
              <a:t>20</a:t>
            </a:fld>
            <a:endParaRPr lang="en-US"/>
          </a:p>
        </p:txBody>
      </p:sp>
      <p:sp>
        <p:nvSpPr>
          <p:cNvPr id="6" name="TextBox 5">
            <a:extLst>
              <a:ext uri="{FF2B5EF4-FFF2-40B4-BE49-F238E27FC236}">
                <a16:creationId xmlns:a16="http://schemas.microsoft.com/office/drawing/2014/main" id="{CDB8B4D5-F4C7-37FD-8940-159D3C1B8C9E}"/>
              </a:ext>
            </a:extLst>
          </p:cNvPr>
          <p:cNvSpPr txBox="1"/>
          <p:nvPr/>
        </p:nvSpPr>
        <p:spPr>
          <a:xfrm>
            <a:off x="589935" y="1467464"/>
            <a:ext cx="11149781" cy="5078313"/>
          </a:xfrm>
          <a:prstGeom prst="rect">
            <a:avLst/>
          </a:prstGeom>
          <a:noFill/>
        </p:spPr>
        <p:txBody>
          <a:bodyPr wrap="square">
            <a:spAutoFit/>
          </a:bodyPr>
          <a:lstStyle/>
          <a:p>
            <a:endParaRPr lang="en-GB" dirty="0"/>
          </a:p>
          <a:p>
            <a:r>
              <a:rPr lang="en-GB" dirty="0">
                <a:solidFill>
                  <a:srgbClr val="002060"/>
                </a:solidFill>
                <a:latin typeface="Lucida Sans" panose="020B0602030504020204" pitchFamily="34" charset="0"/>
              </a:rPr>
              <a:t>If you win your appeal the LA will be ordered to carry out the EHC needs assessment. </a:t>
            </a:r>
          </a:p>
          <a:p>
            <a:endParaRPr lang="en-GB" dirty="0">
              <a:solidFill>
                <a:srgbClr val="002060"/>
              </a:solidFill>
              <a:latin typeface="Lucida Sans" panose="020B0602030504020204" pitchFamily="34" charset="0"/>
            </a:endParaRPr>
          </a:p>
          <a:p>
            <a:r>
              <a:rPr lang="en-GB" dirty="0">
                <a:solidFill>
                  <a:srgbClr val="002060"/>
                </a:solidFill>
                <a:latin typeface="Lucida Sans" panose="020B0602030504020204" pitchFamily="34" charset="0"/>
              </a:rPr>
              <a:t>The LA must start the assessment process within four weeks of </a:t>
            </a:r>
            <a:r>
              <a:rPr lang="en-GB" u="sng" dirty="0">
                <a:solidFill>
                  <a:srgbClr val="002060"/>
                </a:solidFill>
                <a:latin typeface="Lucida Sans" panose="020B0602030504020204" pitchFamily="34" charset="0"/>
              </a:rPr>
              <a:t>receiving</a:t>
            </a:r>
            <a:r>
              <a:rPr lang="en-GB" dirty="0">
                <a:solidFill>
                  <a:srgbClr val="002060"/>
                </a:solidFill>
                <a:latin typeface="Lucida Sans" panose="020B0602030504020204" pitchFamily="34" charset="0"/>
              </a:rPr>
              <a:t> the Tribunal’s order and decision in writing. </a:t>
            </a:r>
          </a:p>
          <a:p>
            <a:endParaRPr lang="en-GB" dirty="0">
              <a:solidFill>
                <a:srgbClr val="002060"/>
              </a:solidFill>
              <a:latin typeface="Lucida Sans" panose="020B0602030504020204" pitchFamily="34" charset="0"/>
            </a:endParaRPr>
          </a:p>
          <a:p>
            <a:r>
              <a:rPr lang="en-GB" dirty="0">
                <a:solidFill>
                  <a:srgbClr val="002060"/>
                </a:solidFill>
                <a:latin typeface="Lucida Sans" panose="020B0602030504020204" pitchFamily="34" charset="0"/>
              </a:rPr>
              <a:t>Getting the assessment agreed does not mean your child will get an EHCP.  The LA will decide at the end of the assessment process whether or not your child needs additional support through an EHCP and you will be notified of their decision whether or not to issue an EHCP at the end of the assessment process. </a:t>
            </a:r>
          </a:p>
          <a:p>
            <a:endParaRPr lang="en-GB" dirty="0">
              <a:solidFill>
                <a:srgbClr val="002060"/>
              </a:solidFill>
              <a:latin typeface="Lucida Sans" panose="020B0602030504020204" pitchFamily="34" charset="0"/>
            </a:endParaRPr>
          </a:p>
          <a:p>
            <a:r>
              <a:rPr lang="en-GB" dirty="0">
                <a:solidFill>
                  <a:srgbClr val="002060"/>
                </a:solidFill>
                <a:latin typeface="Lucida Sans" panose="020B0602030504020204" pitchFamily="34" charset="0"/>
              </a:rPr>
              <a:t>If you lose your appeal, you can make another request for assessment immediately but unless you have new evidence or can show that things have changed you are unlikely to get a different outcome</a:t>
            </a:r>
          </a:p>
          <a:p>
            <a:endParaRPr lang="en-GB" dirty="0">
              <a:solidFill>
                <a:srgbClr val="002060"/>
              </a:solidFill>
              <a:latin typeface="Lucida Sans" panose="020B0602030504020204" pitchFamily="34" charset="0"/>
            </a:endParaRPr>
          </a:p>
          <a:p>
            <a:r>
              <a:rPr lang="en-GB" dirty="0">
                <a:solidFill>
                  <a:srgbClr val="002060"/>
                </a:solidFill>
                <a:latin typeface="Lucida Sans" panose="020B0602030504020204" pitchFamily="34" charset="0"/>
              </a:rPr>
              <a:t>Keep records of the support your child receives, any difficulties they are having at school and the progress they are making, so that you have evidence if you decide to make a request for assessment at a later date. </a:t>
            </a:r>
          </a:p>
        </p:txBody>
      </p:sp>
      <p:pic>
        <p:nvPicPr>
          <p:cNvPr id="3" name="Picture 2" descr="IASS_logo_WEB">
            <a:extLst>
              <a:ext uri="{FF2B5EF4-FFF2-40B4-BE49-F238E27FC236}">
                <a16:creationId xmlns:a16="http://schemas.microsoft.com/office/drawing/2014/main" id="{E0BE5416-EFF9-E8D0-4891-E42365A7EB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801350" y="5645150"/>
            <a:ext cx="1104900" cy="847725"/>
          </a:xfrm>
          <a:prstGeom prst="rect">
            <a:avLst/>
          </a:prstGeom>
          <a:noFill/>
          <a:ln>
            <a:noFill/>
          </a:ln>
        </p:spPr>
      </p:pic>
      <p:pic>
        <p:nvPicPr>
          <p:cNvPr id="15" name="Audio 14">
            <a:hlinkClick r:id="" action="ppaction://media"/>
            <a:extLst>
              <a:ext uri="{FF2B5EF4-FFF2-40B4-BE49-F238E27FC236}">
                <a16:creationId xmlns:a16="http://schemas.microsoft.com/office/drawing/2014/main" id="{A599B04D-9623-53F5-BF0B-F76F30EF4D5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62131019"/>
      </p:ext>
    </p:extLst>
  </p:cSld>
  <p:clrMapOvr>
    <a:masterClrMapping/>
  </p:clrMapOvr>
  <mc:AlternateContent xmlns:mc="http://schemas.openxmlformats.org/markup-compatibility/2006">
    <mc:Choice xmlns:p14="http://schemas.microsoft.com/office/powerpoint/2010/main" Requires="p14">
      <p:transition spd="slow" p14:dur="2000" advTm="74617"/>
    </mc:Choice>
    <mc:Fallback>
      <p:transition spd="slow" advTm="74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67D81"/>
        </a:solidFill>
        <a:effectLst/>
      </p:bgPr>
    </p:bg>
    <p:spTree>
      <p:nvGrpSpPr>
        <p:cNvPr id="1" name=""/>
        <p:cNvGrpSpPr/>
        <p:nvPr/>
      </p:nvGrpSpPr>
      <p:grpSpPr>
        <a:xfrm>
          <a:off x="0" y="0"/>
          <a:ext cx="0" cy="0"/>
          <a:chOff x="0" y="0"/>
          <a:chExt cx="0" cy="0"/>
        </a:xfrm>
      </p:grpSpPr>
      <p:pic>
        <p:nvPicPr>
          <p:cNvPr id="2075" name="image5.png">
            <a:extLst>
              <a:ext uri="{FF2B5EF4-FFF2-40B4-BE49-F238E27FC236}">
                <a16:creationId xmlns:a16="http://schemas.microsoft.com/office/drawing/2014/main" id="{C94F749C-7AE5-0D37-25E5-E3C4D708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675" y="6845300"/>
            <a:ext cx="1101725" cy="149225"/>
          </a:xfrm>
          <a:prstGeom prst="rect">
            <a:avLst/>
          </a:prstGeom>
          <a:noFill/>
          <a:extLst>
            <a:ext uri="{909E8E84-426E-40DD-AFC4-6F175D3DCCD1}">
              <a14:hiddenFill xmlns:a14="http://schemas.microsoft.com/office/drawing/2010/main">
                <a:solidFill>
                  <a:srgbClr val="FFFFFF"/>
                </a:solidFill>
              </a14:hiddenFill>
            </a:ext>
          </a:extLst>
        </p:spPr>
      </p:pic>
      <p:sp>
        <p:nvSpPr>
          <p:cNvPr id="5" name="docshape15">
            <a:extLst>
              <a:ext uri="{FF2B5EF4-FFF2-40B4-BE49-F238E27FC236}">
                <a16:creationId xmlns:a16="http://schemas.microsoft.com/office/drawing/2014/main" id="{D909632E-F8C8-6CF7-75E5-CC8FA557B89D}"/>
              </a:ext>
            </a:extLst>
          </p:cNvPr>
          <p:cNvSpPr>
            <a:spLocks/>
          </p:cNvSpPr>
          <p:nvPr/>
        </p:nvSpPr>
        <p:spPr bwMode="auto">
          <a:xfrm>
            <a:off x="523267" y="881169"/>
            <a:ext cx="3291496" cy="45719"/>
          </a:xfrm>
          <a:custGeom>
            <a:avLst/>
            <a:gdLst>
              <a:gd name="T0" fmla="+- 0 720 720"/>
              <a:gd name="T1" fmla="*/ T0 w 2950"/>
              <a:gd name="T2" fmla="+- 0 3669 720"/>
              <a:gd name="T3" fmla="*/ T2 w 2950"/>
            </a:gdLst>
            <a:ahLst/>
            <a:cxnLst>
              <a:cxn ang="0">
                <a:pos x="T1" y="0"/>
              </a:cxn>
              <a:cxn ang="0">
                <a:pos x="T3" y="0"/>
              </a:cxn>
            </a:cxnLst>
            <a:rect l="0" t="0" r="r" b="b"/>
            <a:pathLst>
              <a:path w="2950">
                <a:moveTo>
                  <a:pt x="0" y="0"/>
                </a:moveTo>
                <a:lnTo>
                  <a:pt x="2949" y="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pic>
        <p:nvPicPr>
          <p:cNvPr id="2049" name="Picture 18">
            <a:extLst>
              <a:ext uri="{FF2B5EF4-FFF2-40B4-BE49-F238E27FC236}">
                <a16:creationId xmlns:a16="http://schemas.microsoft.com/office/drawing/2014/main" id="{12F2A703-2240-BD70-4819-D39EC9E91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0" y="9048750"/>
            <a:ext cx="438150" cy="3333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42">
            <a:extLst>
              <a:ext uri="{FF2B5EF4-FFF2-40B4-BE49-F238E27FC236}">
                <a16:creationId xmlns:a16="http://schemas.microsoft.com/office/drawing/2014/main" id="{99C612C4-01E6-49EB-821C-974A90046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763" y="9439275"/>
            <a:ext cx="1103312"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73" name="image6.png">
            <a:extLst>
              <a:ext uri="{FF2B5EF4-FFF2-40B4-BE49-F238E27FC236}">
                <a16:creationId xmlns:a16="http://schemas.microsoft.com/office/drawing/2014/main" id="{D37AFFE1-83B6-1984-360F-7238D9AC3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78" y="997329"/>
            <a:ext cx="277110" cy="277110"/>
          </a:xfrm>
          <a:prstGeom prst="rect">
            <a:avLst/>
          </a:prstGeom>
          <a:noFill/>
          <a:extLst>
            <a:ext uri="{909E8E84-426E-40DD-AFC4-6F175D3DCCD1}">
              <a14:hiddenFill xmlns:a14="http://schemas.microsoft.com/office/drawing/2010/main">
                <a:solidFill>
                  <a:srgbClr val="FFFFFF"/>
                </a:solidFill>
              </a14:hiddenFill>
            </a:ext>
          </a:extLst>
        </p:spPr>
      </p:pic>
      <p:pic>
        <p:nvPicPr>
          <p:cNvPr id="2072" name="image7.png">
            <a:extLst>
              <a:ext uri="{FF2B5EF4-FFF2-40B4-BE49-F238E27FC236}">
                <a16:creationId xmlns:a16="http://schemas.microsoft.com/office/drawing/2014/main" id="{2200FB00-51D2-C2AE-0F8B-3288D2A56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750" y="1459051"/>
            <a:ext cx="294486" cy="295093"/>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10" descr="Icon&#10;&#10;Description automatically generated">
            <a:extLst>
              <a:ext uri="{FF2B5EF4-FFF2-40B4-BE49-F238E27FC236}">
                <a16:creationId xmlns:a16="http://schemas.microsoft.com/office/drawing/2014/main" id="{7B5B794C-14FE-98AE-4CC5-17396FA540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181" y="1947813"/>
            <a:ext cx="353166" cy="353166"/>
          </a:xfrm>
          <a:prstGeom prst="rect">
            <a:avLst/>
          </a:prstGeom>
          <a:noFill/>
          <a:extLst>
            <a:ext uri="{909E8E84-426E-40DD-AFC4-6F175D3DCCD1}">
              <a14:hiddenFill xmlns:a14="http://schemas.microsoft.com/office/drawing/2010/main">
                <a:solidFill>
                  <a:srgbClr val="FFFFFF"/>
                </a:solidFill>
              </a14:hiddenFill>
            </a:ext>
          </a:extLst>
        </p:spPr>
      </p:pic>
      <p:pic>
        <p:nvPicPr>
          <p:cNvPr id="2070" name="image8.png">
            <a:extLst>
              <a:ext uri="{FF2B5EF4-FFF2-40B4-BE49-F238E27FC236}">
                <a16:creationId xmlns:a16="http://schemas.microsoft.com/office/drawing/2014/main" id="{B7BD0E76-46CA-3489-52D5-DDBF41EC8B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882" y="2559047"/>
            <a:ext cx="299763" cy="299763"/>
          </a:xfrm>
          <a:prstGeom prst="rect">
            <a:avLst/>
          </a:prstGeom>
          <a:noFill/>
          <a:extLst>
            <a:ext uri="{909E8E84-426E-40DD-AFC4-6F175D3DCCD1}">
              <a14:hiddenFill xmlns:a14="http://schemas.microsoft.com/office/drawing/2010/main">
                <a:solidFill>
                  <a:srgbClr val="FFFFFF"/>
                </a:solidFill>
              </a14:hiddenFill>
            </a:ext>
          </a:extLst>
        </p:spPr>
      </p:pic>
      <p:pic>
        <p:nvPicPr>
          <p:cNvPr id="2069" name="image9.png">
            <a:extLst>
              <a:ext uri="{FF2B5EF4-FFF2-40B4-BE49-F238E27FC236}">
                <a16:creationId xmlns:a16="http://schemas.microsoft.com/office/drawing/2014/main" id="{C81967A4-65B2-B81C-3CA6-8AB45A0946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868" y="3115470"/>
            <a:ext cx="321169" cy="27260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docshapegroup16">
            <a:extLst>
              <a:ext uri="{FF2B5EF4-FFF2-40B4-BE49-F238E27FC236}">
                <a16:creationId xmlns:a16="http://schemas.microsoft.com/office/drawing/2014/main" id="{7BAD5994-386B-BC98-F5E8-FA37DC54093F}"/>
              </a:ext>
            </a:extLst>
          </p:cNvPr>
          <p:cNvGrpSpPr>
            <a:grpSpLocks/>
          </p:cNvGrpSpPr>
          <p:nvPr/>
        </p:nvGrpSpPr>
        <p:grpSpPr bwMode="auto">
          <a:xfrm>
            <a:off x="706882" y="3628150"/>
            <a:ext cx="286798" cy="342672"/>
            <a:chOff x="720" y="245"/>
            <a:chExt cx="302" cy="408"/>
          </a:xfrm>
        </p:grpSpPr>
        <p:pic>
          <p:nvPicPr>
            <p:cNvPr id="17" name="docshape17">
              <a:extLst>
                <a:ext uri="{FF2B5EF4-FFF2-40B4-BE49-F238E27FC236}">
                  <a16:creationId xmlns:a16="http://schemas.microsoft.com/office/drawing/2014/main" id="{C89D8286-82E9-E8BF-D3C8-A20A44B5F0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 y="316"/>
              <a:ext cx="157" cy="157"/>
            </a:xfrm>
            <a:prstGeom prst="rect">
              <a:avLst/>
            </a:prstGeom>
            <a:noFill/>
            <a:extLst>
              <a:ext uri="{909E8E84-426E-40DD-AFC4-6F175D3DCCD1}">
                <a14:hiddenFill xmlns:a14="http://schemas.microsoft.com/office/drawing/2010/main">
                  <a:solidFill>
                    <a:srgbClr val="FFFFFF"/>
                  </a:solidFill>
                </a14:hiddenFill>
              </a:ext>
            </a:extLst>
          </p:spPr>
        </p:pic>
        <p:sp>
          <p:nvSpPr>
            <p:cNvPr id="18" name="docshape18">
              <a:extLst>
                <a:ext uri="{FF2B5EF4-FFF2-40B4-BE49-F238E27FC236}">
                  <a16:creationId xmlns:a16="http://schemas.microsoft.com/office/drawing/2014/main" id="{64EF8F18-2D44-2889-EEAE-87A71CCEC669}"/>
                </a:ext>
              </a:extLst>
            </p:cNvPr>
            <p:cNvSpPr>
              <a:spLocks/>
            </p:cNvSpPr>
            <p:nvPr/>
          </p:nvSpPr>
          <p:spPr bwMode="auto">
            <a:xfrm>
              <a:off x="722" y="247"/>
              <a:ext cx="297" cy="403"/>
            </a:xfrm>
            <a:custGeom>
              <a:avLst/>
              <a:gdLst>
                <a:gd name="T0" fmla="+- 0 871 722"/>
                <a:gd name="T1" fmla="*/ T0 w 297"/>
                <a:gd name="T2" fmla="+- 0 248 248"/>
                <a:gd name="T3" fmla="*/ 248 h 403"/>
                <a:gd name="T4" fmla="+- 0 813 722"/>
                <a:gd name="T5" fmla="*/ T4 w 297"/>
                <a:gd name="T6" fmla="+- 0 259 248"/>
                <a:gd name="T7" fmla="*/ 259 h 403"/>
                <a:gd name="T8" fmla="+- 0 766 722"/>
                <a:gd name="T9" fmla="*/ T8 w 297"/>
                <a:gd name="T10" fmla="+- 0 290 248"/>
                <a:gd name="T11" fmla="*/ 290 h 403"/>
                <a:gd name="T12" fmla="+- 0 734 722"/>
                <a:gd name="T13" fmla="*/ T12 w 297"/>
                <a:gd name="T14" fmla="+- 0 335 248"/>
                <a:gd name="T15" fmla="*/ 335 h 403"/>
                <a:gd name="T16" fmla="+- 0 722 722"/>
                <a:gd name="T17" fmla="*/ T16 w 297"/>
                <a:gd name="T18" fmla="+- 0 391 248"/>
                <a:gd name="T19" fmla="*/ 391 h 403"/>
                <a:gd name="T20" fmla="+- 0 744 722"/>
                <a:gd name="T21" fmla="*/ T20 w 297"/>
                <a:gd name="T22" fmla="+- 0 483 248"/>
                <a:gd name="T23" fmla="*/ 483 h 403"/>
                <a:gd name="T24" fmla="+- 0 790 722"/>
                <a:gd name="T25" fmla="*/ T24 w 297"/>
                <a:gd name="T26" fmla="+- 0 563 248"/>
                <a:gd name="T27" fmla="*/ 563 h 403"/>
                <a:gd name="T28" fmla="+- 0 838 722"/>
                <a:gd name="T29" fmla="*/ T28 w 297"/>
                <a:gd name="T30" fmla="+- 0 622 248"/>
                <a:gd name="T31" fmla="*/ 622 h 403"/>
                <a:gd name="T32" fmla="+- 0 863 722"/>
                <a:gd name="T33" fmla="*/ T32 w 297"/>
                <a:gd name="T34" fmla="+- 0 647 248"/>
                <a:gd name="T35" fmla="*/ 647 h 403"/>
                <a:gd name="T36" fmla="+- 0 865 722"/>
                <a:gd name="T37" fmla="*/ T36 w 297"/>
                <a:gd name="T38" fmla="+- 0 649 248"/>
                <a:gd name="T39" fmla="*/ 649 h 403"/>
                <a:gd name="T40" fmla="+- 0 868 722"/>
                <a:gd name="T41" fmla="*/ T40 w 297"/>
                <a:gd name="T42" fmla="+- 0 650 248"/>
                <a:gd name="T43" fmla="*/ 650 h 403"/>
                <a:gd name="T44" fmla="+- 0 874 722"/>
                <a:gd name="T45" fmla="*/ T44 w 297"/>
                <a:gd name="T46" fmla="+- 0 650 248"/>
                <a:gd name="T47" fmla="*/ 650 h 403"/>
                <a:gd name="T48" fmla="+- 0 877 722"/>
                <a:gd name="T49" fmla="*/ T48 w 297"/>
                <a:gd name="T50" fmla="+- 0 649 248"/>
                <a:gd name="T51" fmla="*/ 649 h 403"/>
                <a:gd name="T52" fmla="+- 0 879 722"/>
                <a:gd name="T53" fmla="*/ T52 w 297"/>
                <a:gd name="T54" fmla="+- 0 647 248"/>
                <a:gd name="T55" fmla="*/ 647 h 403"/>
                <a:gd name="T56" fmla="+- 0 904 722"/>
                <a:gd name="T57" fmla="*/ T56 w 297"/>
                <a:gd name="T58" fmla="+- 0 622 248"/>
                <a:gd name="T59" fmla="*/ 622 h 403"/>
                <a:gd name="T60" fmla="+- 0 906 722"/>
                <a:gd name="T61" fmla="*/ T60 w 297"/>
                <a:gd name="T62" fmla="+- 0 618 248"/>
                <a:gd name="T63" fmla="*/ 618 h 403"/>
                <a:gd name="T64" fmla="+- 0 869 722"/>
                <a:gd name="T65" fmla="*/ T64 w 297"/>
                <a:gd name="T66" fmla="+- 0 618 248"/>
                <a:gd name="T67" fmla="*/ 618 h 403"/>
                <a:gd name="T68" fmla="+- 0 868 722"/>
                <a:gd name="T69" fmla="*/ T68 w 297"/>
                <a:gd name="T70" fmla="+- 0 618 248"/>
                <a:gd name="T71" fmla="*/ 618 h 403"/>
                <a:gd name="T72" fmla="+- 0 867 722"/>
                <a:gd name="T73" fmla="*/ T72 w 297"/>
                <a:gd name="T74" fmla="+- 0 617 248"/>
                <a:gd name="T75" fmla="*/ 617 h 403"/>
                <a:gd name="T76" fmla="+- 0 833 722"/>
                <a:gd name="T77" fmla="*/ T76 w 297"/>
                <a:gd name="T78" fmla="+- 0 578 248"/>
                <a:gd name="T79" fmla="*/ 578 h 403"/>
                <a:gd name="T80" fmla="+- 0 793 722"/>
                <a:gd name="T81" fmla="*/ T80 w 297"/>
                <a:gd name="T82" fmla="+- 0 524 248"/>
                <a:gd name="T83" fmla="*/ 524 h 403"/>
                <a:gd name="T84" fmla="+- 0 760 722"/>
                <a:gd name="T85" fmla="*/ T84 w 297"/>
                <a:gd name="T86" fmla="+- 0 460 248"/>
                <a:gd name="T87" fmla="*/ 460 h 403"/>
                <a:gd name="T88" fmla="+- 0 747 722"/>
                <a:gd name="T89" fmla="*/ T88 w 297"/>
                <a:gd name="T90" fmla="+- 0 391 248"/>
                <a:gd name="T91" fmla="*/ 391 h 403"/>
                <a:gd name="T92" fmla="+- 0 756 722"/>
                <a:gd name="T93" fmla="*/ T92 w 297"/>
                <a:gd name="T94" fmla="+- 0 345 248"/>
                <a:gd name="T95" fmla="*/ 345 h 403"/>
                <a:gd name="T96" fmla="+- 0 783 722"/>
                <a:gd name="T97" fmla="*/ T96 w 297"/>
                <a:gd name="T98" fmla="+- 0 307 248"/>
                <a:gd name="T99" fmla="*/ 307 h 403"/>
                <a:gd name="T100" fmla="+- 0 823 722"/>
                <a:gd name="T101" fmla="*/ T100 w 297"/>
                <a:gd name="T102" fmla="+- 0 281 248"/>
                <a:gd name="T103" fmla="*/ 281 h 403"/>
                <a:gd name="T104" fmla="+- 0 871 722"/>
                <a:gd name="T105" fmla="*/ T104 w 297"/>
                <a:gd name="T106" fmla="+- 0 272 248"/>
                <a:gd name="T107" fmla="*/ 272 h 403"/>
                <a:gd name="T108" fmla="+- 0 949 722"/>
                <a:gd name="T109" fmla="*/ T108 w 297"/>
                <a:gd name="T110" fmla="+- 0 272 248"/>
                <a:gd name="T111" fmla="*/ 272 h 403"/>
                <a:gd name="T112" fmla="+- 0 929 722"/>
                <a:gd name="T113" fmla="*/ T112 w 297"/>
                <a:gd name="T114" fmla="+- 0 259 248"/>
                <a:gd name="T115" fmla="*/ 259 h 403"/>
                <a:gd name="T116" fmla="+- 0 871 722"/>
                <a:gd name="T117" fmla="*/ T116 w 297"/>
                <a:gd name="T118" fmla="+- 0 248 248"/>
                <a:gd name="T119" fmla="*/ 248 h 403"/>
                <a:gd name="T120" fmla="+- 0 949 722"/>
                <a:gd name="T121" fmla="*/ T120 w 297"/>
                <a:gd name="T122" fmla="+- 0 272 248"/>
                <a:gd name="T123" fmla="*/ 272 h 403"/>
                <a:gd name="T124" fmla="+- 0 871 722"/>
                <a:gd name="T125" fmla="*/ T124 w 297"/>
                <a:gd name="T126" fmla="+- 0 272 248"/>
                <a:gd name="T127" fmla="*/ 272 h 403"/>
                <a:gd name="T128" fmla="+- 0 919 722"/>
                <a:gd name="T129" fmla="*/ T128 w 297"/>
                <a:gd name="T130" fmla="+- 0 281 248"/>
                <a:gd name="T131" fmla="*/ 281 h 403"/>
                <a:gd name="T132" fmla="+- 0 959 722"/>
                <a:gd name="T133" fmla="*/ T132 w 297"/>
                <a:gd name="T134" fmla="+- 0 307 248"/>
                <a:gd name="T135" fmla="*/ 307 h 403"/>
                <a:gd name="T136" fmla="+- 0 985 722"/>
                <a:gd name="T137" fmla="*/ T136 w 297"/>
                <a:gd name="T138" fmla="+- 0 345 248"/>
                <a:gd name="T139" fmla="*/ 345 h 403"/>
                <a:gd name="T140" fmla="+- 0 995 722"/>
                <a:gd name="T141" fmla="*/ T140 w 297"/>
                <a:gd name="T142" fmla="+- 0 391 248"/>
                <a:gd name="T143" fmla="*/ 391 h 403"/>
                <a:gd name="T144" fmla="+- 0 982 722"/>
                <a:gd name="T145" fmla="*/ T144 w 297"/>
                <a:gd name="T146" fmla="+- 0 460 248"/>
                <a:gd name="T147" fmla="*/ 460 h 403"/>
                <a:gd name="T148" fmla="+- 0 949 722"/>
                <a:gd name="T149" fmla="*/ T148 w 297"/>
                <a:gd name="T150" fmla="+- 0 524 248"/>
                <a:gd name="T151" fmla="*/ 524 h 403"/>
                <a:gd name="T152" fmla="+- 0 909 722"/>
                <a:gd name="T153" fmla="*/ T152 w 297"/>
                <a:gd name="T154" fmla="+- 0 578 248"/>
                <a:gd name="T155" fmla="*/ 578 h 403"/>
                <a:gd name="T156" fmla="+- 0 875 722"/>
                <a:gd name="T157" fmla="*/ T156 w 297"/>
                <a:gd name="T158" fmla="+- 0 617 248"/>
                <a:gd name="T159" fmla="*/ 617 h 403"/>
                <a:gd name="T160" fmla="+- 0 874 722"/>
                <a:gd name="T161" fmla="*/ T160 w 297"/>
                <a:gd name="T162" fmla="+- 0 618 248"/>
                <a:gd name="T163" fmla="*/ 618 h 403"/>
                <a:gd name="T164" fmla="+- 0 873 722"/>
                <a:gd name="T165" fmla="*/ T164 w 297"/>
                <a:gd name="T166" fmla="+- 0 618 248"/>
                <a:gd name="T167" fmla="*/ 618 h 403"/>
                <a:gd name="T168" fmla="+- 0 906 722"/>
                <a:gd name="T169" fmla="*/ T168 w 297"/>
                <a:gd name="T170" fmla="+- 0 618 248"/>
                <a:gd name="T171" fmla="*/ 618 h 403"/>
                <a:gd name="T172" fmla="+- 0 951 722"/>
                <a:gd name="T173" fmla="*/ T172 w 297"/>
                <a:gd name="T174" fmla="+- 0 563 248"/>
                <a:gd name="T175" fmla="*/ 563 h 403"/>
                <a:gd name="T176" fmla="+- 0 998 722"/>
                <a:gd name="T177" fmla="*/ T176 w 297"/>
                <a:gd name="T178" fmla="+- 0 483 248"/>
                <a:gd name="T179" fmla="*/ 483 h 403"/>
                <a:gd name="T180" fmla="+- 0 1019 722"/>
                <a:gd name="T181" fmla="*/ T180 w 297"/>
                <a:gd name="T182" fmla="+- 0 391 248"/>
                <a:gd name="T183" fmla="*/ 391 h 403"/>
                <a:gd name="T184" fmla="+- 0 1008 722"/>
                <a:gd name="T185" fmla="*/ T184 w 297"/>
                <a:gd name="T186" fmla="+- 0 335 248"/>
                <a:gd name="T187" fmla="*/ 335 h 403"/>
                <a:gd name="T188" fmla="+- 0 976 722"/>
                <a:gd name="T189" fmla="*/ T188 w 297"/>
                <a:gd name="T190" fmla="+- 0 290 248"/>
                <a:gd name="T191" fmla="*/ 290 h 403"/>
                <a:gd name="T192" fmla="+- 0 949 722"/>
                <a:gd name="T193" fmla="*/ T192 w 297"/>
                <a:gd name="T194" fmla="+- 0 272 248"/>
                <a:gd name="T195" fmla="*/ 272 h 4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297" h="403">
                  <a:moveTo>
                    <a:pt x="149" y="0"/>
                  </a:moveTo>
                  <a:lnTo>
                    <a:pt x="91" y="11"/>
                  </a:lnTo>
                  <a:lnTo>
                    <a:pt x="44" y="42"/>
                  </a:lnTo>
                  <a:lnTo>
                    <a:pt x="12" y="87"/>
                  </a:lnTo>
                  <a:lnTo>
                    <a:pt x="0" y="143"/>
                  </a:lnTo>
                  <a:lnTo>
                    <a:pt x="22" y="235"/>
                  </a:lnTo>
                  <a:lnTo>
                    <a:pt x="68" y="315"/>
                  </a:lnTo>
                  <a:lnTo>
                    <a:pt x="116" y="374"/>
                  </a:lnTo>
                  <a:lnTo>
                    <a:pt x="141" y="399"/>
                  </a:lnTo>
                  <a:lnTo>
                    <a:pt x="143" y="401"/>
                  </a:lnTo>
                  <a:lnTo>
                    <a:pt x="146" y="402"/>
                  </a:lnTo>
                  <a:lnTo>
                    <a:pt x="152" y="402"/>
                  </a:lnTo>
                  <a:lnTo>
                    <a:pt x="155" y="401"/>
                  </a:lnTo>
                  <a:lnTo>
                    <a:pt x="157" y="399"/>
                  </a:lnTo>
                  <a:lnTo>
                    <a:pt x="182" y="374"/>
                  </a:lnTo>
                  <a:lnTo>
                    <a:pt x="184" y="370"/>
                  </a:lnTo>
                  <a:lnTo>
                    <a:pt x="147" y="370"/>
                  </a:lnTo>
                  <a:lnTo>
                    <a:pt x="146" y="370"/>
                  </a:lnTo>
                  <a:lnTo>
                    <a:pt x="145" y="369"/>
                  </a:lnTo>
                  <a:lnTo>
                    <a:pt x="111" y="330"/>
                  </a:lnTo>
                  <a:lnTo>
                    <a:pt x="71" y="276"/>
                  </a:lnTo>
                  <a:lnTo>
                    <a:pt x="38" y="212"/>
                  </a:lnTo>
                  <a:lnTo>
                    <a:pt x="25" y="143"/>
                  </a:lnTo>
                  <a:lnTo>
                    <a:pt x="34" y="97"/>
                  </a:lnTo>
                  <a:lnTo>
                    <a:pt x="61" y="59"/>
                  </a:lnTo>
                  <a:lnTo>
                    <a:pt x="101" y="33"/>
                  </a:lnTo>
                  <a:lnTo>
                    <a:pt x="149" y="24"/>
                  </a:lnTo>
                  <a:lnTo>
                    <a:pt x="227" y="24"/>
                  </a:lnTo>
                  <a:lnTo>
                    <a:pt x="207" y="11"/>
                  </a:lnTo>
                  <a:lnTo>
                    <a:pt x="149" y="0"/>
                  </a:lnTo>
                  <a:close/>
                  <a:moveTo>
                    <a:pt x="227" y="24"/>
                  </a:moveTo>
                  <a:lnTo>
                    <a:pt x="149" y="24"/>
                  </a:lnTo>
                  <a:lnTo>
                    <a:pt x="197" y="33"/>
                  </a:lnTo>
                  <a:lnTo>
                    <a:pt x="237" y="59"/>
                  </a:lnTo>
                  <a:lnTo>
                    <a:pt x="263" y="97"/>
                  </a:lnTo>
                  <a:lnTo>
                    <a:pt x="273" y="143"/>
                  </a:lnTo>
                  <a:lnTo>
                    <a:pt x="260" y="212"/>
                  </a:lnTo>
                  <a:lnTo>
                    <a:pt x="227" y="276"/>
                  </a:lnTo>
                  <a:lnTo>
                    <a:pt x="187" y="330"/>
                  </a:lnTo>
                  <a:lnTo>
                    <a:pt x="153" y="369"/>
                  </a:lnTo>
                  <a:lnTo>
                    <a:pt x="152" y="370"/>
                  </a:lnTo>
                  <a:lnTo>
                    <a:pt x="151" y="370"/>
                  </a:lnTo>
                  <a:lnTo>
                    <a:pt x="184" y="370"/>
                  </a:lnTo>
                  <a:lnTo>
                    <a:pt x="229" y="315"/>
                  </a:lnTo>
                  <a:lnTo>
                    <a:pt x="276" y="235"/>
                  </a:lnTo>
                  <a:lnTo>
                    <a:pt x="297" y="143"/>
                  </a:lnTo>
                  <a:lnTo>
                    <a:pt x="286" y="87"/>
                  </a:lnTo>
                  <a:lnTo>
                    <a:pt x="254" y="42"/>
                  </a:lnTo>
                  <a:lnTo>
                    <a:pt x="22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19" name="docshape19">
              <a:extLst>
                <a:ext uri="{FF2B5EF4-FFF2-40B4-BE49-F238E27FC236}">
                  <a16:creationId xmlns:a16="http://schemas.microsoft.com/office/drawing/2014/main" id="{BE83E675-9623-262D-9C86-D33D68792B35}"/>
                </a:ext>
              </a:extLst>
            </p:cNvPr>
            <p:cNvSpPr>
              <a:spLocks/>
            </p:cNvSpPr>
            <p:nvPr/>
          </p:nvSpPr>
          <p:spPr bwMode="auto">
            <a:xfrm>
              <a:off x="722" y="247"/>
              <a:ext cx="297" cy="403"/>
            </a:xfrm>
            <a:custGeom>
              <a:avLst/>
              <a:gdLst>
                <a:gd name="T0" fmla="+- 0 871 722"/>
                <a:gd name="T1" fmla="*/ T0 w 297"/>
                <a:gd name="T2" fmla="+- 0 650 248"/>
                <a:gd name="T3" fmla="*/ 650 h 403"/>
                <a:gd name="T4" fmla="+- 0 868 722"/>
                <a:gd name="T5" fmla="*/ T4 w 297"/>
                <a:gd name="T6" fmla="+- 0 650 248"/>
                <a:gd name="T7" fmla="*/ 650 h 403"/>
                <a:gd name="T8" fmla="+- 0 865 722"/>
                <a:gd name="T9" fmla="*/ T8 w 297"/>
                <a:gd name="T10" fmla="+- 0 649 248"/>
                <a:gd name="T11" fmla="*/ 649 h 403"/>
                <a:gd name="T12" fmla="+- 0 790 722"/>
                <a:gd name="T13" fmla="*/ T12 w 297"/>
                <a:gd name="T14" fmla="+- 0 563 248"/>
                <a:gd name="T15" fmla="*/ 563 h 403"/>
                <a:gd name="T16" fmla="+- 0 744 722"/>
                <a:gd name="T17" fmla="*/ T16 w 297"/>
                <a:gd name="T18" fmla="+- 0 483 248"/>
                <a:gd name="T19" fmla="*/ 483 h 403"/>
                <a:gd name="T20" fmla="+- 0 722 722"/>
                <a:gd name="T21" fmla="*/ T20 w 297"/>
                <a:gd name="T22" fmla="+- 0 391 248"/>
                <a:gd name="T23" fmla="*/ 391 h 403"/>
                <a:gd name="T24" fmla="+- 0 734 722"/>
                <a:gd name="T25" fmla="*/ T24 w 297"/>
                <a:gd name="T26" fmla="+- 0 335 248"/>
                <a:gd name="T27" fmla="*/ 335 h 403"/>
                <a:gd name="T28" fmla="+- 0 766 722"/>
                <a:gd name="T29" fmla="*/ T28 w 297"/>
                <a:gd name="T30" fmla="+- 0 290 248"/>
                <a:gd name="T31" fmla="*/ 290 h 403"/>
                <a:gd name="T32" fmla="+- 0 813 722"/>
                <a:gd name="T33" fmla="*/ T32 w 297"/>
                <a:gd name="T34" fmla="+- 0 259 248"/>
                <a:gd name="T35" fmla="*/ 259 h 403"/>
                <a:gd name="T36" fmla="+- 0 871 722"/>
                <a:gd name="T37" fmla="*/ T36 w 297"/>
                <a:gd name="T38" fmla="+- 0 248 248"/>
                <a:gd name="T39" fmla="*/ 248 h 403"/>
                <a:gd name="T40" fmla="+- 0 929 722"/>
                <a:gd name="T41" fmla="*/ T40 w 297"/>
                <a:gd name="T42" fmla="+- 0 259 248"/>
                <a:gd name="T43" fmla="*/ 259 h 403"/>
                <a:gd name="T44" fmla="+- 0 976 722"/>
                <a:gd name="T45" fmla="*/ T44 w 297"/>
                <a:gd name="T46" fmla="+- 0 290 248"/>
                <a:gd name="T47" fmla="*/ 290 h 403"/>
                <a:gd name="T48" fmla="+- 0 1008 722"/>
                <a:gd name="T49" fmla="*/ T48 w 297"/>
                <a:gd name="T50" fmla="+- 0 335 248"/>
                <a:gd name="T51" fmla="*/ 335 h 403"/>
                <a:gd name="T52" fmla="+- 0 1019 722"/>
                <a:gd name="T53" fmla="*/ T52 w 297"/>
                <a:gd name="T54" fmla="+- 0 391 248"/>
                <a:gd name="T55" fmla="*/ 391 h 403"/>
                <a:gd name="T56" fmla="+- 0 998 722"/>
                <a:gd name="T57" fmla="*/ T56 w 297"/>
                <a:gd name="T58" fmla="+- 0 483 248"/>
                <a:gd name="T59" fmla="*/ 483 h 403"/>
                <a:gd name="T60" fmla="+- 0 951 722"/>
                <a:gd name="T61" fmla="*/ T60 w 297"/>
                <a:gd name="T62" fmla="+- 0 563 248"/>
                <a:gd name="T63" fmla="*/ 563 h 403"/>
                <a:gd name="T64" fmla="+- 0 904 722"/>
                <a:gd name="T65" fmla="*/ T64 w 297"/>
                <a:gd name="T66" fmla="+- 0 622 248"/>
                <a:gd name="T67" fmla="*/ 622 h 403"/>
                <a:gd name="T68" fmla="+- 0 874 722"/>
                <a:gd name="T69" fmla="*/ T68 w 297"/>
                <a:gd name="T70" fmla="+- 0 650 248"/>
                <a:gd name="T71" fmla="*/ 650 h 403"/>
                <a:gd name="T72" fmla="+- 0 871 722"/>
                <a:gd name="T73" fmla="*/ T72 w 297"/>
                <a:gd name="T74" fmla="+- 0 650 248"/>
                <a:gd name="T75" fmla="*/ 650 h 4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297" h="403">
                  <a:moveTo>
                    <a:pt x="149" y="402"/>
                  </a:moveTo>
                  <a:lnTo>
                    <a:pt x="146" y="402"/>
                  </a:lnTo>
                  <a:lnTo>
                    <a:pt x="143" y="401"/>
                  </a:lnTo>
                  <a:lnTo>
                    <a:pt x="68" y="315"/>
                  </a:lnTo>
                  <a:lnTo>
                    <a:pt x="22" y="235"/>
                  </a:lnTo>
                  <a:lnTo>
                    <a:pt x="0" y="143"/>
                  </a:lnTo>
                  <a:lnTo>
                    <a:pt x="12" y="87"/>
                  </a:lnTo>
                  <a:lnTo>
                    <a:pt x="44" y="42"/>
                  </a:lnTo>
                  <a:lnTo>
                    <a:pt x="91" y="11"/>
                  </a:lnTo>
                  <a:lnTo>
                    <a:pt x="149" y="0"/>
                  </a:lnTo>
                  <a:lnTo>
                    <a:pt x="207" y="11"/>
                  </a:lnTo>
                  <a:lnTo>
                    <a:pt x="254" y="42"/>
                  </a:lnTo>
                  <a:lnTo>
                    <a:pt x="286" y="87"/>
                  </a:lnTo>
                  <a:lnTo>
                    <a:pt x="297" y="143"/>
                  </a:lnTo>
                  <a:lnTo>
                    <a:pt x="276" y="235"/>
                  </a:lnTo>
                  <a:lnTo>
                    <a:pt x="229" y="315"/>
                  </a:lnTo>
                  <a:lnTo>
                    <a:pt x="182" y="374"/>
                  </a:lnTo>
                  <a:lnTo>
                    <a:pt x="152" y="402"/>
                  </a:lnTo>
                  <a:lnTo>
                    <a:pt x="149" y="402"/>
                  </a:lnTo>
                  <a:close/>
                </a:path>
              </a:pathLst>
            </a:custGeom>
            <a:noFill/>
            <a:ln w="3175">
              <a:solidFill>
                <a:srgbClr val="367D8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pic>
          <p:nvPicPr>
            <p:cNvPr id="20" name="docshape20">
              <a:extLst>
                <a:ext uri="{FF2B5EF4-FFF2-40B4-BE49-F238E27FC236}">
                  <a16:creationId xmlns:a16="http://schemas.microsoft.com/office/drawing/2014/main" id="{7E1FD048-0851-6274-2CA1-A52CFF3845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 y="269"/>
              <a:ext cx="254" cy="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docshapegroup9">
            <a:extLst>
              <a:ext uri="{FF2B5EF4-FFF2-40B4-BE49-F238E27FC236}">
                <a16:creationId xmlns:a16="http://schemas.microsoft.com/office/drawing/2014/main" id="{15117827-DB36-DEE9-0BC9-EDB0717B8B89}"/>
              </a:ext>
            </a:extLst>
          </p:cNvPr>
          <p:cNvGrpSpPr>
            <a:grpSpLocks/>
          </p:cNvGrpSpPr>
          <p:nvPr/>
        </p:nvGrpSpPr>
        <p:grpSpPr bwMode="auto">
          <a:xfrm>
            <a:off x="-238638" y="4183390"/>
            <a:ext cx="4537475" cy="2945341"/>
            <a:chOff x="-292" y="6782"/>
            <a:chExt cx="5321" cy="4288"/>
          </a:xfrm>
        </p:grpSpPr>
        <p:sp>
          <p:nvSpPr>
            <p:cNvPr id="22" name="docshape10">
              <a:extLst>
                <a:ext uri="{FF2B5EF4-FFF2-40B4-BE49-F238E27FC236}">
                  <a16:creationId xmlns:a16="http://schemas.microsoft.com/office/drawing/2014/main" id="{AB49CF91-FEFD-2EAA-5C99-D1B69FF2455C}"/>
                </a:ext>
              </a:extLst>
            </p:cNvPr>
            <p:cNvSpPr>
              <a:spLocks/>
            </p:cNvSpPr>
            <p:nvPr/>
          </p:nvSpPr>
          <p:spPr bwMode="auto">
            <a:xfrm>
              <a:off x="37" y="6782"/>
              <a:ext cx="4866" cy="3862"/>
            </a:xfrm>
            <a:custGeom>
              <a:avLst/>
              <a:gdLst>
                <a:gd name="T0" fmla="*/ 2215 w 4866"/>
                <a:gd name="T1" fmla="+- 0 8045 8044"/>
                <a:gd name="T2" fmla="*/ 8045 h 3862"/>
                <a:gd name="T3" fmla="*/ 2065 w 4866"/>
                <a:gd name="T4" fmla="+- 0 8053 8044"/>
                <a:gd name="T5" fmla="*/ 8053 h 3862"/>
                <a:gd name="T6" fmla="*/ 1917 w 4866"/>
                <a:gd name="T7" fmla="+- 0 8070 8044"/>
                <a:gd name="T8" fmla="*/ 8070 h 3862"/>
                <a:gd name="T9" fmla="*/ 1772 w 4866"/>
                <a:gd name="T10" fmla="+- 0 8096 8044"/>
                <a:gd name="T11" fmla="*/ 8096 h 3862"/>
                <a:gd name="T12" fmla="*/ 1630 w 4866"/>
                <a:gd name="T13" fmla="+- 0 8129 8044"/>
                <a:gd name="T14" fmla="*/ 8129 h 3862"/>
                <a:gd name="T15" fmla="*/ 1491 w 4866"/>
                <a:gd name="T16" fmla="+- 0 8170 8044"/>
                <a:gd name="T17" fmla="*/ 8170 h 3862"/>
                <a:gd name="T18" fmla="*/ 1355 w 4866"/>
                <a:gd name="T19" fmla="+- 0 8219 8044"/>
                <a:gd name="T20" fmla="*/ 8219 h 3862"/>
                <a:gd name="T21" fmla="*/ 1223 w 4866"/>
                <a:gd name="T22" fmla="+- 0 8275 8044"/>
                <a:gd name="T23" fmla="*/ 8275 h 3862"/>
                <a:gd name="T24" fmla="*/ 1095 w 4866"/>
                <a:gd name="T25" fmla="+- 0 8338 8044"/>
                <a:gd name="T26" fmla="*/ 8338 h 3862"/>
                <a:gd name="T27" fmla="*/ 971 w 4866"/>
                <a:gd name="T28" fmla="+- 0 8407 8044"/>
                <a:gd name="T29" fmla="*/ 8407 h 3862"/>
                <a:gd name="T30" fmla="*/ 852 w 4866"/>
                <a:gd name="T31" fmla="+- 0 8483 8044"/>
                <a:gd name="T32" fmla="*/ 8483 h 3862"/>
                <a:gd name="T33" fmla="*/ 737 w 4866"/>
                <a:gd name="T34" fmla="+- 0 8566 8044"/>
                <a:gd name="T35" fmla="*/ 8566 h 3862"/>
                <a:gd name="T36" fmla="*/ 626 w 4866"/>
                <a:gd name="T37" fmla="+- 0 8654 8044"/>
                <a:gd name="T38" fmla="*/ 8654 h 3862"/>
                <a:gd name="T39" fmla="*/ 521 w 4866"/>
                <a:gd name="T40" fmla="+- 0 8748 8044"/>
                <a:gd name="T41" fmla="*/ 8748 h 3862"/>
                <a:gd name="T42" fmla="*/ 421 w 4866"/>
                <a:gd name="T43" fmla="+- 0 8848 8044"/>
                <a:gd name="T44" fmla="*/ 8848 h 3862"/>
                <a:gd name="T45" fmla="*/ 327 w 4866"/>
                <a:gd name="T46" fmla="+- 0 8953 8044"/>
                <a:gd name="T47" fmla="*/ 8953 h 3862"/>
                <a:gd name="T48" fmla="*/ 239 w 4866"/>
                <a:gd name="T49" fmla="+- 0 9064 8044"/>
                <a:gd name="T50" fmla="*/ 9064 h 3862"/>
                <a:gd name="T51" fmla="*/ 156 w 4866"/>
                <a:gd name="T52" fmla="+- 0 9179 8044"/>
                <a:gd name="T53" fmla="*/ 9179 h 3862"/>
                <a:gd name="T54" fmla="*/ 80 w 4866"/>
                <a:gd name="T55" fmla="+- 0 9298 8044"/>
                <a:gd name="T56" fmla="*/ 9298 h 3862"/>
                <a:gd name="T57" fmla="*/ 11 w 4866"/>
                <a:gd name="T58" fmla="+- 0 9422 8044"/>
                <a:gd name="T59" fmla="*/ 9422 h 3862"/>
                <a:gd name="T60" fmla="*/ 0 w 4866"/>
                <a:gd name="T61" fmla="+- 0 11906 8044"/>
                <a:gd name="T62" fmla="*/ 11906 h 3862"/>
                <a:gd name="T63" fmla="*/ 4866 w 4866"/>
                <a:gd name="T64" fmla="+- 0 10618 8044"/>
                <a:gd name="T65" fmla="*/ 10618 h 3862"/>
                <a:gd name="T66" fmla="*/ 4861 w 4866"/>
                <a:gd name="T67" fmla="+- 0 10467 8044"/>
                <a:gd name="T68" fmla="*/ 10467 h 3862"/>
                <a:gd name="T69" fmla="*/ 4848 w 4866"/>
                <a:gd name="T70" fmla="+- 0 10318 8044"/>
                <a:gd name="T71" fmla="*/ 10318 h 3862"/>
                <a:gd name="T72" fmla="*/ 4827 w 4866"/>
                <a:gd name="T73" fmla="+- 0 10172 8044"/>
                <a:gd name="T74" fmla="*/ 10172 h 3862"/>
                <a:gd name="T75" fmla="*/ 4798 w 4866"/>
                <a:gd name="T76" fmla="+- 0 10028 8044"/>
                <a:gd name="T77" fmla="*/ 10028 h 3862"/>
                <a:gd name="T78" fmla="*/ 4761 w 4866"/>
                <a:gd name="T79" fmla="+- 0 9887 8044"/>
                <a:gd name="T80" fmla="*/ 9887 h 3862"/>
                <a:gd name="T81" fmla="*/ 4716 w 4866"/>
                <a:gd name="T82" fmla="+- 0 9750 8044"/>
                <a:gd name="T83" fmla="*/ 9750 h 3862"/>
                <a:gd name="T84" fmla="*/ 4663 w 4866"/>
                <a:gd name="T85" fmla="+- 0 9616 8044"/>
                <a:gd name="T86" fmla="*/ 9616 h 3862"/>
                <a:gd name="T87" fmla="*/ 4604 w 4866"/>
                <a:gd name="T88" fmla="+- 0 9486 8044"/>
                <a:gd name="T89" fmla="*/ 9486 h 3862"/>
                <a:gd name="T90" fmla="*/ 4538 w 4866"/>
                <a:gd name="T91" fmla="+- 0 9360 8044"/>
                <a:gd name="T92" fmla="*/ 9360 h 3862"/>
                <a:gd name="T93" fmla="*/ 4465 w 4866"/>
                <a:gd name="T94" fmla="+- 0 9238 8044"/>
                <a:gd name="T95" fmla="*/ 9238 h 3862"/>
                <a:gd name="T96" fmla="*/ 4386 w 4866"/>
                <a:gd name="T97" fmla="+- 0 9121 8044"/>
                <a:gd name="T98" fmla="*/ 9121 h 3862"/>
                <a:gd name="T99" fmla="*/ 4300 w 4866"/>
                <a:gd name="T100" fmla="+- 0 9008 8044"/>
                <a:gd name="T101" fmla="*/ 9008 h 3862"/>
                <a:gd name="T102" fmla="*/ 4209 w 4866"/>
                <a:gd name="T103" fmla="+- 0 8900 8044"/>
                <a:gd name="T104" fmla="*/ 8900 h 3862"/>
                <a:gd name="T105" fmla="*/ 4112 w 4866"/>
                <a:gd name="T106" fmla="+- 0 8798 8044"/>
                <a:gd name="T107" fmla="*/ 8798 h 3862"/>
                <a:gd name="T108" fmla="*/ 4009 w 4866"/>
                <a:gd name="T109" fmla="+- 0 8701 8044"/>
                <a:gd name="T110" fmla="*/ 8701 h 3862"/>
                <a:gd name="T111" fmla="*/ 3901 w 4866"/>
                <a:gd name="T112" fmla="+- 0 8609 8044"/>
                <a:gd name="T113" fmla="*/ 8609 h 3862"/>
                <a:gd name="T114" fmla="*/ 3789 w 4866"/>
                <a:gd name="T115" fmla="+- 0 8524 8044"/>
                <a:gd name="T116" fmla="*/ 8524 h 3862"/>
                <a:gd name="T117" fmla="*/ 3671 w 4866"/>
                <a:gd name="T118" fmla="+- 0 8444 8044"/>
                <a:gd name="T119" fmla="*/ 8444 h 3862"/>
                <a:gd name="T120" fmla="*/ 3550 w 4866"/>
                <a:gd name="T121" fmla="+- 0 8371 8044"/>
                <a:gd name="T122" fmla="*/ 8371 h 3862"/>
                <a:gd name="T123" fmla="*/ 3423 w 4866"/>
                <a:gd name="T124" fmla="+- 0 8305 8044"/>
                <a:gd name="T125" fmla="*/ 8305 h 3862"/>
                <a:gd name="T126" fmla="*/ 3293 w 4866"/>
                <a:gd name="T127" fmla="+- 0 8246 8044"/>
                <a:gd name="T128" fmla="*/ 8246 h 3862"/>
                <a:gd name="T129" fmla="*/ 3159 w 4866"/>
                <a:gd name="T130" fmla="+- 0 8194 8044"/>
                <a:gd name="T131" fmla="*/ 8194 h 3862"/>
                <a:gd name="T132" fmla="*/ 3022 w 4866"/>
                <a:gd name="T133" fmla="+- 0 8149 8044"/>
                <a:gd name="T134" fmla="*/ 8149 h 3862"/>
                <a:gd name="T135" fmla="*/ 2882 w 4866"/>
                <a:gd name="T136" fmla="+- 0 8112 8044"/>
                <a:gd name="T137" fmla="*/ 8112 h 3862"/>
                <a:gd name="T138" fmla="*/ 2738 w 4866"/>
                <a:gd name="T139" fmla="+- 0 8082 8044"/>
                <a:gd name="T140" fmla="*/ 8082 h 3862"/>
                <a:gd name="T141" fmla="*/ 2591 w 4866"/>
                <a:gd name="T142" fmla="+- 0 8061 8044"/>
                <a:gd name="T143" fmla="*/ 8061 h 3862"/>
                <a:gd name="T144" fmla="*/ 2442 w 4866"/>
                <a:gd name="T145" fmla="+- 0 8048 8044"/>
                <a:gd name="T146" fmla="*/ 8048 h 3862"/>
                <a:gd name="T147" fmla="*/ 2291 w 4866"/>
                <a:gd name="T148" fmla="+- 0 8044 8044"/>
                <a:gd name="T149" fmla="*/ 8044 h 386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 ang="0">
                  <a:pos x="T69" y="T71"/>
                </a:cxn>
                <a:cxn ang="0">
                  <a:pos x="T72" y="T74"/>
                </a:cxn>
                <a:cxn ang="0">
                  <a:pos x="T75" y="T77"/>
                </a:cxn>
                <a:cxn ang="0">
                  <a:pos x="T78" y="T80"/>
                </a:cxn>
                <a:cxn ang="0">
                  <a:pos x="T81" y="T83"/>
                </a:cxn>
                <a:cxn ang="0">
                  <a:pos x="T84" y="T86"/>
                </a:cxn>
                <a:cxn ang="0">
                  <a:pos x="T87" y="T89"/>
                </a:cxn>
                <a:cxn ang="0">
                  <a:pos x="T90" y="T92"/>
                </a:cxn>
                <a:cxn ang="0">
                  <a:pos x="T93" y="T95"/>
                </a:cxn>
                <a:cxn ang="0">
                  <a:pos x="T96" y="T98"/>
                </a:cxn>
                <a:cxn ang="0">
                  <a:pos x="T99" y="T101"/>
                </a:cxn>
                <a:cxn ang="0">
                  <a:pos x="T102" y="T104"/>
                </a:cxn>
                <a:cxn ang="0">
                  <a:pos x="T105" y="T107"/>
                </a:cxn>
                <a:cxn ang="0">
                  <a:pos x="T108" y="T110"/>
                </a:cxn>
                <a:cxn ang="0">
                  <a:pos x="T111" y="T113"/>
                </a:cxn>
                <a:cxn ang="0">
                  <a:pos x="T114" y="T116"/>
                </a:cxn>
                <a:cxn ang="0">
                  <a:pos x="T117" y="T119"/>
                </a:cxn>
                <a:cxn ang="0">
                  <a:pos x="T120" y="T122"/>
                </a:cxn>
                <a:cxn ang="0">
                  <a:pos x="T123" y="T125"/>
                </a:cxn>
                <a:cxn ang="0">
                  <a:pos x="T126" y="T128"/>
                </a:cxn>
                <a:cxn ang="0">
                  <a:pos x="T129" y="T131"/>
                </a:cxn>
                <a:cxn ang="0">
                  <a:pos x="T132" y="T134"/>
                </a:cxn>
                <a:cxn ang="0">
                  <a:pos x="T135" y="T137"/>
                </a:cxn>
                <a:cxn ang="0">
                  <a:pos x="T138" y="T140"/>
                </a:cxn>
                <a:cxn ang="0">
                  <a:pos x="T141" y="T143"/>
                </a:cxn>
                <a:cxn ang="0">
                  <a:pos x="T144" y="T146"/>
                </a:cxn>
                <a:cxn ang="0">
                  <a:pos x="T147" y="T149"/>
                </a:cxn>
              </a:cxnLst>
              <a:rect l="0" t="0" r="r" b="b"/>
              <a:pathLst>
                <a:path w="4866" h="3862">
                  <a:moveTo>
                    <a:pt x="2291" y="0"/>
                  </a:moveTo>
                  <a:lnTo>
                    <a:pt x="2215" y="1"/>
                  </a:lnTo>
                  <a:lnTo>
                    <a:pt x="2140" y="4"/>
                  </a:lnTo>
                  <a:lnTo>
                    <a:pt x="2065" y="9"/>
                  </a:lnTo>
                  <a:lnTo>
                    <a:pt x="1991" y="17"/>
                  </a:lnTo>
                  <a:lnTo>
                    <a:pt x="1917" y="26"/>
                  </a:lnTo>
                  <a:lnTo>
                    <a:pt x="1844" y="38"/>
                  </a:lnTo>
                  <a:lnTo>
                    <a:pt x="1772" y="52"/>
                  </a:lnTo>
                  <a:lnTo>
                    <a:pt x="1701" y="68"/>
                  </a:lnTo>
                  <a:lnTo>
                    <a:pt x="1630" y="85"/>
                  </a:lnTo>
                  <a:lnTo>
                    <a:pt x="1560" y="105"/>
                  </a:lnTo>
                  <a:lnTo>
                    <a:pt x="1491" y="126"/>
                  </a:lnTo>
                  <a:lnTo>
                    <a:pt x="1423" y="150"/>
                  </a:lnTo>
                  <a:lnTo>
                    <a:pt x="1355" y="175"/>
                  </a:lnTo>
                  <a:lnTo>
                    <a:pt x="1289" y="202"/>
                  </a:lnTo>
                  <a:lnTo>
                    <a:pt x="1223" y="231"/>
                  </a:lnTo>
                  <a:lnTo>
                    <a:pt x="1159" y="261"/>
                  </a:lnTo>
                  <a:lnTo>
                    <a:pt x="1095" y="294"/>
                  </a:lnTo>
                  <a:lnTo>
                    <a:pt x="1033" y="327"/>
                  </a:lnTo>
                  <a:lnTo>
                    <a:pt x="971" y="363"/>
                  </a:lnTo>
                  <a:lnTo>
                    <a:pt x="911" y="400"/>
                  </a:lnTo>
                  <a:lnTo>
                    <a:pt x="852" y="439"/>
                  </a:lnTo>
                  <a:lnTo>
                    <a:pt x="794" y="480"/>
                  </a:lnTo>
                  <a:lnTo>
                    <a:pt x="737" y="522"/>
                  </a:lnTo>
                  <a:lnTo>
                    <a:pt x="681" y="565"/>
                  </a:lnTo>
                  <a:lnTo>
                    <a:pt x="626" y="610"/>
                  </a:lnTo>
                  <a:lnTo>
                    <a:pt x="573" y="657"/>
                  </a:lnTo>
                  <a:lnTo>
                    <a:pt x="521" y="704"/>
                  </a:lnTo>
                  <a:lnTo>
                    <a:pt x="471" y="754"/>
                  </a:lnTo>
                  <a:lnTo>
                    <a:pt x="421" y="804"/>
                  </a:lnTo>
                  <a:lnTo>
                    <a:pt x="374" y="856"/>
                  </a:lnTo>
                  <a:lnTo>
                    <a:pt x="327" y="909"/>
                  </a:lnTo>
                  <a:lnTo>
                    <a:pt x="282" y="964"/>
                  </a:lnTo>
                  <a:lnTo>
                    <a:pt x="239" y="1020"/>
                  </a:lnTo>
                  <a:lnTo>
                    <a:pt x="197" y="1077"/>
                  </a:lnTo>
                  <a:lnTo>
                    <a:pt x="156" y="1135"/>
                  </a:lnTo>
                  <a:lnTo>
                    <a:pt x="117" y="1194"/>
                  </a:lnTo>
                  <a:lnTo>
                    <a:pt x="80" y="1254"/>
                  </a:lnTo>
                  <a:lnTo>
                    <a:pt x="44" y="1316"/>
                  </a:lnTo>
                  <a:lnTo>
                    <a:pt x="11" y="1378"/>
                  </a:lnTo>
                  <a:lnTo>
                    <a:pt x="0" y="1399"/>
                  </a:lnTo>
                  <a:lnTo>
                    <a:pt x="0" y="3862"/>
                  </a:lnTo>
                  <a:lnTo>
                    <a:pt x="4866" y="3862"/>
                  </a:lnTo>
                  <a:lnTo>
                    <a:pt x="4866" y="2574"/>
                  </a:lnTo>
                  <a:lnTo>
                    <a:pt x="4865" y="2498"/>
                  </a:lnTo>
                  <a:lnTo>
                    <a:pt x="4861" y="2423"/>
                  </a:lnTo>
                  <a:lnTo>
                    <a:pt x="4856" y="2348"/>
                  </a:lnTo>
                  <a:lnTo>
                    <a:pt x="4848" y="2274"/>
                  </a:lnTo>
                  <a:lnTo>
                    <a:pt x="4839" y="2200"/>
                  </a:lnTo>
                  <a:lnTo>
                    <a:pt x="4827" y="2128"/>
                  </a:lnTo>
                  <a:lnTo>
                    <a:pt x="4814" y="2055"/>
                  </a:lnTo>
                  <a:lnTo>
                    <a:pt x="4798" y="1984"/>
                  </a:lnTo>
                  <a:lnTo>
                    <a:pt x="4780" y="1913"/>
                  </a:lnTo>
                  <a:lnTo>
                    <a:pt x="4761" y="1843"/>
                  </a:lnTo>
                  <a:lnTo>
                    <a:pt x="4739" y="1774"/>
                  </a:lnTo>
                  <a:lnTo>
                    <a:pt x="4716" y="1706"/>
                  </a:lnTo>
                  <a:lnTo>
                    <a:pt x="4691" y="1639"/>
                  </a:lnTo>
                  <a:lnTo>
                    <a:pt x="4663" y="1572"/>
                  </a:lnTo>
                  <a:lnTo>
                    <a:pt x="4635" y="1507"/>
                  </a:lnTo>
                  <a:lnTo>
                    <a:pt x="4604" y="1442"/>
                  </a:lnTo>
                  <a:lnTo>
                    <a:pt x="4572" y="1378"/>
                  </a:lnTo>
                  <a:lnTo>
                    <a:pt x="4538" y="1316"/>
                  </a:lnTo>
                  <a:lnTo>
                    <a:pt x="4502" y="1254"/>
                  </a:lnTo>
                  <a:lnTo>
                    <a:pt x="4465" y="1194"/>
                  </a:lnTo>
                  <a:lnTo>
                    <a:pt x="4426" y="1135"/>
                  </a:lnTo>
                  <a:lnTo>
                    <a:pt x="4386" y="1077"/>
                  </a:lnTo>
                  <a:lnTo>
                    <a:pt x="4344" y="1020"/>
                  </a:lnTo>
                  <a:lnTo>
                    <a:pt x="4300" y="964"/>
                  </a:lnTo>
                  <a:lnTo>
                    <a:pt x="4255" y="909"/>
                  </a:lnTo>
                  <a:lnTo>
                    <a:pt x="4209" y="856"/>
                  </a:lnTo>
                  <a:lnTo>
                    <a:pt x="4161" y="804"/>
                  </a:lnTo>
                  <a:lnTo>
                    <a:pt x="4112" y="754"/>
                  </a:lnTo>
                  <a:lnTo>
                    <a:pt x="4061" y="704"/>
                  </a:lnTo>
                  <a:lnTo>
                    <a:pt x="4009" y="657"/>
                  </a:lnTo>
                  <a:lnTo>
                    <a:pt x="3956" y="610"/>
                  </a:lnTo>
                  <a:lnTo>
                    <a:pt x="3901" y="565"/>
                  </a:lnTo>
                  <a:lnTo>
                    <a:pt x="3846" y="522"/>
                  </a:lnTo>
                  <a:lnTo>
                    <a:pt x="3789" y="480"/>
                  </a:lnTo>
                  <a:lnTo>
                    <a:pt x="3731" y="439"/>
                  </a:lnTo>
                  <a:lnTo>
                    <a:pt x="3671" y="400"/>
                  </a:lnTo>
                  <a:lnTo>
                    <a:pt x="3611" y="363"/>
                  </a:lnTo>
                  <a:lnTo>
                    <a:pt x="3550" y="327"/>
                  </a:lnTo>
                  <a:lnTo>
                    <a:pt x="3487" y="294"/>
                  </a:lnTo>
                  <a:lnTo>
                    <a:pt x="3423" y="261"/>
                  </a:lnTo>
                  <a:lnTo>
                    <a:pt x="3359" y="231"/>
                  </a:lnTo>
                  <a:lnTo>
                    <a:pt x="3293" y="202"/>
                  </a:lnTo>
                  <a:lnTo>
                    <a:pt x="3227" y="175"/>
                  </a:lnTo>
                  <a:lnTo>
                    <a:pt x="3159" y="150"/>
                  </a:lnTo>
                  <a:lnTo>
                    <a:pt x="3091" y="126"/>
                  </a:lnTo>
                  <a:lnTo>
                    <a:pt x="3022" y="105"/>
                  </a:lnTo>
                  <a:lnTo>
                    <a:pt x="2952" y="85"/>
                  </a:lnTo>
                  <a:lnTo>
                    <a:pt x="2882" y="68"/>
                  </a:lnTo>
                  <a:lnTo>
                    <a:pt x="2810" y="52"/>
                  </a:lnTo>
                  <a:lnTo>
                    <a:pt x="2738" y="38"/>
                  </a:lnTo>
                  <a:lnTo>
                    <a:pt x="2665" y="26"/>
                  </a:lnTo>
                  <a:lnTo>
                    <a:pt x="2591" y="17"/>
                  </a:lnTo>
                  <a:lnTo>
                    <a:pt x="2517" y="9"/>
                  </a:lnTo>
                  <a:lnTo>
                    <a:pt x="2442" y="4"/>
                  </a:lnTo>
                  <a:lnTo>
                    <a:pt x="2367" y="1"/>
                  </a:lnTo>
                  <a:lnTo>
                    <a:pt x="2291" y="0"/>
                  </a:lnTo>
                  <a:close/>
                </a:path>
              </a:pathLst>
            </a:custGeom>
            <a:solidFill>
              <a:srgbClr val="5A8E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23" name="docshape11">
              <a:extLst>
                <a:ext uri="{FF2B5EF4-FFF2-40B4-BE49-F238E27FC236}">
                  <a16:creationId xmlns:a16="http://schemas.microsoft.com/office/drawing/2014/main" id="{958D1BC8-A8AA-42A2-C1FF-C3CA1E8CC656}"/>
                </a:ext>
              </a:extLst>
            </p:cNvPr>
            <p:cNvSpPr txBox="1">
              <a:spLocks noChangeArrowheads="1"/>
            </p:cNvSpPr>
            <p:nvPr/>
          </p:nvSpPr>
          <p:spPr bwMode="auto">
            <a:xfrm>
              <a:off x="-292" y="7208"/>
              <a:ext cx="5321" cy="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sz="1400" b="1" dirty="0">
                  <a:effectLst/>
                  <a:latin typeface="Lucida Sans" panose="020B0602030504020204" pitchFamily="34" charset="0"/>
                  <a:ea typeface="Lucida Sans" panose="020B0602030504020204" pitchFamily="34" charset="0"/>
                  <a:cs typeface="Lucida Sans" panose="020B0602030504020204" pitchFamily="34" charset="0"/>
                </a:rPr>
                <a:t> </a:t>
              </a:r>
              <a:endParaRPr lang="en-GB" sz="1100" dirty="0">
                <a:effectLst/>
                <a:latin typeface="Lucida Sans" panose="020B0602030504020204" pitchFamily="34" charset="0"/>
                <a:ea typeface="Lucida Sans" panose="020B0602030504020204" pitchFamily="34" charset="0"/>
                <a:cs typeface="Lucida Sans" panose="020B0602030504020204" pitchFamily="34" charset="0"/>
              </a:endParaRPr>
            </a:p>
            <a:p>
              <a:r>
                <a:rPr lang="en-GB" sz="1400" b="1" dirty="0">
                  <a:effectLst/>
                  <a:latin typeface="Lucida Sans" panose="020B0602030504020204" pitchFamily="34" charset="0"/>
                  <a:ea typeface="Lucida Sans" panose="020B0602030504020204" pitchFamily="34" charset="0"/>
                  <a:cs typeface="Lucida Sans" panose="020B0602030504020204" pitchFamily="34" charset="0"/>
                </a:rPr>
                <a:t> </a:t>
              </a:r>
              <a:endParaRPr lang="en-GB" sz="1100" dirty="0">
                <a:effectLst/>
                <a:latin typeface="Lucida Sans" panose="020B0602030504020204" pitchFamily="34" charset="0"/>
                <a:ea typeface="Lucida Sans" panose="020B0602030504020204" pitchFamily="34" charset="0"/>
                <a:cs typeface="Lucida Sans" panose="020B0602030504020204" pitchFamily="34" charset="0"/>
              </a:endParaRPr>
            </a:p>
            <a:p>
              <a:pPr marL="734060" marR="367665">
                <a:lnSpc>
                  <a:spcPct val="101000"/>
                </a:lnSpc>
                <a:spcBef>
                  <a:spcPts val="930"/>
                </a:spcBef>
                <a:spcAft>
                  <a:spcPts val="0"/>
                </a:spcAft>
              </a:pP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We can meet children and young people directly</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and</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talk</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to</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them about their options.</a:t>
              </a:r>
              <a:endParaRPr lang="en-GB" sz="1400" dirty="0">
                <a:effectLst/>
                <a:latin typeface="Lucida Sans" panose="020B0602030504020204" pitchFamily="34" charset="0"/>
                <a:ea typeface="Lucida Sans" panose="020B0602030504020204" pitchFamily="34" charset="0"/>
                <a:cs typeface="Lucida Sans" panose="020B0602030504020204" pitchFamily="34" charset="0"/>
              </a:endParaRPr>
            </a:p>
            <a:p>
              <a:pPr marL="734060" marR="657860">
                <a:lnSpc>
                  <a:spcPct val="101000"/>
                </a:lnSpc>
                <a:spcBef>
                  <a:spcPts val="845"/>
                </a:spcBef>
                <a:spcAft>
                  <a:spcPts val="0"/>
                </a:spcAft>
              </a:pP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They</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can</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send</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a</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text or WhatsApp us on </a:t>
              </a:r>
              <a:r>
                <a:rPr lang="en-GB" sz="1600" b="1"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0797 102 6703  </a:t>
              </a:r>
              <a:endParaRPr lang="en-GB" sz="1400" dirty="0">
                <a:effectLst/>
                <a:latin typeface="Lucida Sans" panose="020B0602030504020204" pitchFamily="34" charset="0"/>
                <a:ea typeface="Lucida Sans" panose="020B0602030504020204" pitchFamily="34" charset="0"/>
                <a:cs typeface="Lucida Sans" panose="020B0602030504020204" pitchFamily="34" charset="0"/>
              </a:endParaRPr>
            </a:p>
          </p:txBody>
        </p:sp>
      </p:grpSp>
      <p:sp>
        <p:nvSpPr>
          <p:cNvPr id="24" name="Rectangle 29">
            <a:extLst>
              <a:ext uri="{FF2B5EF4-FFF2-40B4-BE49-F238E27FC236}">
                <a16:creationId xmlns:a16="http://schemas.microsoft.com/office/drawing/2014/main" id="{FCE895F5-0506-D5FC-62EA-4503591E796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74589" rIns="91440" bIns="0" numCol="1" anchor="ctr" anchorCtr="0" compatLnSpc="1">
            <a:prstTxWarp prst="textNoShape">
              <a:avLst/>
            </a:prstTxWarp>
            <a:spAutoFit/>
          </a:bodyPr>
          <a:lstStyle/>
          <a:p>
            <a:endParaRPr lang="en-GB"/>
          </a:p>
        </p:txBody>
      </p:sp>
      <p:sp>
        <p:nvSpPr>
          <p:cNvPr id="25" name="Rectangle 30">
            <a:extLst>
              <a:ext uri="{FF2B5EF4-FFF2-40B4-BE49-F238E27FC236}">
                <a16:creationId xmlns:a16="http://schemas.microsoft.com/office/drawing/2014/main" id="{62E312BB-588E-D2D2-ADA1-00D6E7214C3E}"/>
              </a:ext>
            </a:extLst>
          </p:cNvPr>
          <p:cNvSpPr>
            <a:spLocks noChangeArrowheads="1"/>
          </p:cNvSpPr>
          <p:nvPr/>
        </p:nvSpPr>
        <p:spPr bwMode="auto">
          <a:xfrm>
            <a:off x="523267" y="277194"/>
            <a:ext cx="296106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1" i="0" u="none" strike="noStrike" cap="none" normalizeH="0" baseline="0" dirty="0">
                <a:ln>
                  <a:noFill/>
                </a:ln>
                <a:solidFill>
                  <a:srgbClr val="FFFFFF"/>
                </a:solidFill>
                <a:effectLst/>
                <a:latin typeface="Lucida Sans" panose="020B0602030504020204" pitchFamily="34" charset="0"/>
                <a:ea typeface="Tahoma" panose="020B0604030504040204" pitchFamily="34" charset="0"/>
              </a:rPr>
              <a:t>CONTACT US</a:t>
            </a:r>
            <a:endParaRPr kumimoji="0" lang="en-GB" altLang="en-US" sz="3200" b="1" i="0" u="none" strike="noStrike" cap="none" normalizeH="0" baseline="0" dirty="0">
              <a:ln>
                <a:noFill/>
              </a:ln>
              <a:solidFill>
                <a:schemeClr val="tx1"/>
              </a:solidFill>
              <a:effectLst/>
              <a:latin typeface="Lucida Sans" panose="020B0602030504020204" pitchFamily="34" charset="0"/>
              <a:ea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31">
            <a:extLst>
              <a:ext uri="{FF2B5EF4-FFF2-40B4-BE49-F238E27FC236}">
                <a16:creationId xmlns:a16="http://schemas.microsoft.com/office/drawing/2014/main" id="{5E536AD9-BA7B-E39D-6B2F-671FB41701CC}"/>
              </a:ext>
            </a:extLst>
          </p:cNvPr>
          <p:cNvSpPr>
            <a:spLocks noChangeArrowheads="1"/>
          </p:cNvSpPr>
          <p:nvPr/>
        </p:nvSpPr>
        <p:spPr bwMode="auto">
          <a:xfrm>
            <a:off x="0" y="458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a:ln>
                  <a:noFill/>
                </a:ln>
                <a:solidFill>
                  <a:schemeClr val="tx1"/>
                </a:solidFill>
                <a:effectLst/>
                <a:latin typeface="Arial" panose="020B0604020202020204" pitchFamily="34" charset="0"/>
                <a:ea typeface="Lucida Sans" panose="020B0602030504020204" pitchFamily="34" charset="0"/>
                <a:cs typeface="Lucida Sans" panose="020B0602030504020204" pitchFamily="34" charset="0"/>
              </a:rPr>
            </a:br>
            <a:endParaRPr kumimoji="0" lang="en-GB" altLang="en-US" sz="5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32">
            <a:extLst>
              <a:ext uri="{FF2B5EF4-FFF2-40B4-BE49-F238E27FC236}">
                <a16:creationId xmlns:a16="http://schemas.microsoft.com/office/drawing/2014/main" id="{792DA2F7-5564-E8AC-A439-C4F397B6BE90}"/>
              </a:ext>
            </a:extLst>
          </p:cNvPr>
          <p:cNvSpPr>
            <a:spLocks noChangeArrowheads="1"/>
          </p:cNvSpPr>
          <p:nvPr/>
        </p:nvSpPr>
        <p:spPr bwMode="auto">
          <a:xfrm>
            <a:off x="1131580" y="977795"/>
            <a:ext cx="281239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bg1"/>
                </a:solidFill>
                <a:effectLst/>
                <a:latin typeface="Lucida Sans" panose="020B0602030504020204" pitchFamily="34" charset="0"/>
                <a:ea typeface="Lucida Sans" panose="020B0602030504020204" pitchFamily="34" charset="0"/>
                <a:cs typeface="Times New Roman" panose="02020603050405020304" pitchFamily="18" charset="0"/>
              </a:rPr>
              <a:t>C</a:t>
            </a:r>
            <a:r>
              <a:rPr kumimoji="0" lang="en-GB" altLang="en-US" b="0"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all </a:t>
            </a:r>
            <a:r>
              <a:rPr kumimoji="0" lang="en-GB" altLang="en-US" b="1"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020 7641 5355</a:t>
            </a:r>
            <a:endParaRPr kumimoji="0" lang="en-GB" altLang="en-US" b="0" i="0" u="none" strike="noStrike" cap="none" normalizeH="0" baseline="0" dirty="0">
              <a:ln>
                <a:noFill/>
              </a:ln>
              <a:solidFill>
                <a:schemeClr val="tx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33">
            <a:extLst>
              <a:ext uri="{FF2B5EF4-FFF2-40B4-BE49-F238E27FC236}">
                <a16:creationId xmlns:a16="http://schemas.microsoft.com/office/drawing/2014/main" id="{DD3B5D48-2908-4A15-39EB-7542FAB0DCA0}"/>
              </a:ext>
            </a:extLst>
          </p:cNvPr>
          <p:cNvSpPr>
            <a:spLocks noChangeArrowheads="1"/>
          </p:cNvSpPr>
          <p:nvPr/>
        </p:nvSpPr>
        <p:spPr bwMode="auto">
          <a:xfrm>
            <a:off x="1079686" y="1464714"/>
            <a:ext cx="32191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57238" algn="l"/>
              </a:tabLst>
              <a:defRPr>
                <a:solidFill>
                  <a:schemeClr val="tx1"/>
                </a:solidFill>
                <a:latin typeface="Arial" panose="020B0604020202020204" pitchFamily="34" charset="0"/>
              </a:defRPr>
            </a:lvl1pPr>
            <a:lvl2pPr eaLnBrk="0" fontAlgn="base" hangingPunct="0">
              <a:spcBef>
                <a:spcPct val="0"/>
              </a:spcBef>
              <a:spcAft>
                <a:spcPct val="0"/>
              </a:spcAft>
              <a:tabLst>
                <a:tab pos="757238" algn="l"/>
              </a:tabLst>
              <a:defRPr>
                <a:solidFill>
                  <a:schemeClr val="tx1"/>
                </a:solidFill>
                <a:latin typeface="Arial" panose="020B0604020202020204" pitchFamily="34" charset="0"/>
              </a:defRPr>
            </a:lvl2pPr>
            <a:lvl3pPr eaLnBrk="0" fontAlgn="base" hangingPunct="0">
              <a:spcBef>
                <a:spcPct val="0"/>
              </a:spcBef>
              <a:spcAft>
                <a:spcPct val="0"/>
              </a:spcAft>
              <a:tabLst>
                <a:tab pos="757238" algn="l"/>
              </a:tabLst>
              <a:defRPr>
                <a:solidFill>
                  <a:schemeClr val="tx1"/>
                </a:solidFill>
                <a:latin typeface="Arial" panose="020B0604020202020204" pitchFamily="34" charset="0"/>
              </a:defRPr>
            </a:lvl3pPr>
            <a:lvl4pPr eaLnBrk="0" fontAlgn="base" hangingPunct="0">
              <a:spcBef>
                <a:spcPct val="0"/>
              </a:spcBef>
              <a:spcAft>
                <a:spcPct val="0"/>
              </a:spcAft>
              <a:tabLst>
                <a:tab pos="757238" algn="l"/>
              </a:tabLst>
              <a:defRPr>
                <a:solidFill>
                  <a:schemeClr val="tx1"/>
                </a:solidFill>
                <a:latin typeface="Arial" panose="020B0604020202020204" pitchFamily="34" charset="0"/>
              </a:defRPr>
            </a:lvl4pPr>
            <a:lvl5pPr eaLnBrk="0" fontAlgn="base" hangingPunct="0">
              <a:spcBef>
                <a:spcPct val="0"/>
              </a:spcBef>
              <a:spcAft>
                <a:spcPct val="0"/>
              </a:spcAft>
              <a:tabLst>
                <a:tab pos="757238" algn="l"/>
              </a:tabLst>
              <a:defRPr>
                <a:solidFill>
                  <a:schemeClr val="tx1"/>
                </a:solidFill>
                <a:latin typeface="Arial" panose="020B0604020202020204" pitchFamily="34" charset="0"/>
              </a:defRPr>
            </a:lvl5pPr>
            <a:lvl6pPr eaLnBrk="0" fontAlgn="base" hangingPunct="0">
              <a:spcBef>
                <a:spcPct val="0"/>
              </a:spcBef>
              <a:spcAft>
                <a:spcPct val="0"/>
              </a:spcAft>
              <a:tabLst>
                <a:tab pos="757238" algn="l"/>
              </a:tabLst>
              <a:defRPr>
                <a:solidFill>
                  <a:schemeClr val="tx1"/>
                </a:solidFill>
                <a:latin typeface="Arial" panose="020B0604020202020204" pitchFamily="34" charset="0"/>
              </a:defRPr>
            </a:lvl6pPr>
            <a:lvl7pPr eaLnBrk="0" fontAlgn="base" hangingPunct="0">
              <a:spcBef>
                <a:spcPct val="0"/>
              </a:spcBef>
              <a:spcAft>
                <a:spcPct val="0"/>
              </a:spcAft>
              <a:tabLst>
                <a:tab pos="757238" algn="l"/>
              </a:tabLst>
              <a:defRPr>
                <a:solidFill>
                  <a:schemeClr val="tx1"/>
                </a:solidFill>
                <a:latin typeface="Arial" panose="020B0604020202020204" pitchFamily="34" charset="0"/>
              </a:defRPr>
            </a:lvl7pPr>
            <a:lvl8pPr eaLnBrk="0" fontAlgn="base" hangingPunct="0">
              <a:spcBef>
                <a:spcPct val="0"/>
              </a:spcBef>
              <a:spcAft>
                <a:spcPct val="0"/>
              </a:spcAft>
              <a:tabLst>
                <a:tab pos="757238" algn="l"/>
              </a:tabLst>
              <a:defRPr>
                <a:solidFill>
                  <a:schemeClr val="tx1"/>
                </a:solidFill>
                <a:latin typeface="Arial" panose="020B0604020202020204" pitchFamily="34" charset="0"/>
              </a:defRPr>
            </a:lvl8pPr>
            <a:lvl9pPr eaLnBrk="0" fontAlgn="base" hangingPunct="0">
              <a:spcBef>
                <a:spcPct val="0"/>
              </a:spcBef>
              <a:spcAft>
                <a:spcPct val="0"/>
              </a:spcAft>
              <a:tabLst>
                <a:tab pos="7572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57238" algn="l"/>
              </a:tabLst>
            </a:pPr>
            <a:r>
              <a:rPr kumimoji="0" lang="en-GB" altLang="en-US" sz="1100" b="0" i="0" u="none" strike="noStrike" cap="none" normalizeH="0" baseline="0" dirty="0">
                <a:ln>
                  <a:noFill/>
                </a:ln>
                <a:solidFill>
                  <a:schemeClr val="tx1"/>
                </a:solidFill>
                <a:effectLst/>
                <a:latin typeface="Arial" panose="020B0604020202020204" pitchFamily="34" charset="0"/>
                <a:ea typeface="Lucida Sans" panose="020B0602030504020204" pitchFamily="34" charset="0"/>
                <a:cs typeface="Lucida Sans" panose="020B0602030504020204" pitchFamily="34" charset="0"/>
              </a:rPr>
              <a:t> </a:t>
            </a:r>
            <a:r>
              <a:rPr kumimoji="0" lang="en-GB" altLang="en-US" b="0"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Deaf users </a:t>
            </a:r>
            <a:r>
              <a:rPr kumimoji="0" lang="en-GB" altLang="en-US" b="1"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07816 216154</a:t>
            </a:r>
            <a:endParaRPr kumimoji="0" lang="en-GB" altLang="en-US" b="0" i="0" u="none" strike="noStrike" cap="none" normalizeH="0" baseline="0" dirty="0">
              <a:ln>
                <a:noFill/>
              </a:ln>
              <a:solidFill>
                <a:schemeClr val="tx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57238"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34">
            <a:extLst>
              <a:ext uri="{FF2B5EF4-FFF2-40B4-BE49-F238E27FC236}">
                <a16:creationId xmlns:a16="http://schemas.microsoft.com/office/drawing/2014/main" id="{F188018D-2F64-53A2-24AD-3E61AA50AED9}"/>
              </a:ext>
            </a:extLst>
          </p:cNvPr>
          <p:cNvSpPr>
            <a:spLocks noChangeArrowheads="1"/>
          </p:cNvSpPr>
          <p:nvPr/>
        </p:nvSpPr>
        <p:spPr bwMode="auto">
          <a:xfrm>
            <a:off x="1105095" y="1982234"/>
            <a:ext cx="31284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57238" algn="l"/>
              </a:tabLst>
              <a:defRPr>
                <a:solidFill>
                  <a:schemeClr val="tx1"/>
                </a:solidFill>
                <a:latin typeface="Arial" panose="020B0604020202020204" pitchFamily="34" charset="0"/>
              </a:defRPr>
            </a:lvl1pPr>
            <a:lvl2pPr eaLnBrk="0" fontAlgn="base" hangingPunct="0">
              <a:spcBef>
                <a:spcPct val="0"/>
              </a:spcBef>
              <a:spcAft>
                <a:spcPct val="0"/>
              </a:spcAft>
              <a:tabLst>
                <a:tab pos="757238" algn="l"/>
              </a:tabLst>
              <a:defRPr>
                <a:solidFill>
                  <a:schemeClr val="tx1"/>
                </a:solidFill>
                <a:latin typeface="Arial" panose="020B0604020202020204" pitchFamily="34" charset="0"/>
              </a:defRPr>
            </a:lvl2pPr>
            <a:lvl3pPr eaLnBrk="0" fontAlgn="base" hangingPunct="0">
              <a:spcBef>
                <a:spcPct val="0"/>
              </a:spcBef>
              <a:spcAft>
                <a:spcPct val="0"/>
              </a:spcAft>
              <a:tabLst>
                <a:tab pos="757238" algn="l"/>
              </a:tabLst>
              <a:defRPr>
                <a:solidFill>
                  <a:schemeClr val="tx1"/>
                </a:solidFill>
                <a:latin typeface="Arial" panose="020B0604020202020204" pitchFamily="34" charset="0"/>
              </a:defRPr>
            </a:lvl3pPr>
            <a:lvl4pPr eaLnBrk="0" fontAlgn="base" hangingPunct="0">
              <a:spcBef>
                <a:spcPct val="0"/>
              </a:spcBef>
              <a:spcAft>
                <a:spcPct val="0"/>
              </a:spcAft>
              <a:tabLst>
                <a:tab pos="757238" algn="l"/>
              </a:tabLst>
              <a:defRPr>
                <a:solidFill>
                  <a:schemeClr val="tx1"/>
                </a:solidFill>
                <a:latin typeface="Arial" panose="020B0604020202020204" pitchFamily="34" charset="0"/>
              </a:defRPr>
            </a:lvl4pPr>
            <a:lvl5pPr eaLnBrk="0" fontAlgn="base" hangingPunct="0">
              <a:spcBef>
                <a:spcPct val="0"/>
              </a:spcBef>
              <a:spcAft>
                <a:spcPct val="0"/>
              </a:spcAft>
              <a:tabLst>
                <a:tab pos="757238" algn="l"/>
              </a:tabLst>
              <a:defRPr>
                <a:solidFill>
                  <a:schemeClr val="tx1"/>
                </a:solidFill>
                <a:latin typeface="Arial" panose="020B0604020202020204" pitchFamily="34" charset="0"/>
              </a:defRPr>
            </a:lvl5pPr>
            <a:lvl6pPr eaLnBrk="0" fontAlgn="base" hangingPunct="0">
              <a:spcBef>
                <a:spcPct val="0"/>
              </a:spcBef>
              <a:spcAft>
                <a:spcPct val="0"/>
              </a:spcAft>
              <a:tabLst>
                <a:tab pos="757238" algn="l"/>
              </a:tabLst>
              <a:defRPr>
                <a:solidFill>
                  <a:schemeClr val="tx1"/>
                </a:solidFill>
                <a:latin typeface="Arial" panose="020B0604020202020204" pitchFamily="34" charset="0"/>
              </a:defRPr>
            </a:lvl6pPr>
            <a:lvl7pPr eaLnBrk="0" fontAlgn="base" hangingPunct="0">
              <a:spcBef>
                <a:spcPct val="0"/>
              </a:spcBef>
              <a:spcAft>
                <a:spcPct val="0"/>
              </a:spcAft>
              <a:tabLst>
                <a:tab pos="757238" algn="l"/>
              </a:tabLst>
              <a:defRPr>
                <a:solidFill>
                  <a:schemeClr val="tx1"/>
                </a:solidFill>
                <a:latin typeface="Arial" panose="020B0604020202020204" pitchFamily="34" charset="0"/>
              </a:defRPr>
            </a:lvl7pPr>
            <a:lvl8pPr eaLnBrk="0" fontAlgn="base" hangingPunct="0">
              <a:spcBef>
                <a:spcPct val="0"/>
              </a:spcBef>
              <a:spcAft>
                <a:spcPct val="0"/>
              </a:spcAft>
              <a:tabLst>
                <a:tab pos="757238" algn="l"/>
              </a:tabLst>
              <a:defRPr>
                <a:solidFill>
                  <a:schemeClr val="tx1"/>
                </a:solidFill>
                <a:latin typeface="Arial" panose="020B0604020202020204" pitchFamily="34" charset="0"/>
              </a:defRPr>
            </a:lvl8pPr>
            <a:lvl9pPr eaLnBrk="0" fontAlgn="base" hangingPunct="0">
              <a:spcBef>
                <a:spcPct val="0"/>
              </a:spcBef>
              <a:spcAft>
                <a:spcPct val="0"/>
              </a:spcAft>
              <a:tabLst>
                <a:tab pos="7572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57238" algn="l"/>
              </a:tabLst>
            </a:pPr>
            <a:r>
              <a:rPr kumimoji="0" lang="en-GB" altLang="en-US" b="0"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WhatsApp</a:t>
            </a:r>
            <a:r>
              <a:rPr kumimoji="0" lang="en-GB" altLang="en-US" b="1"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0797 102 6703</a:t>
            </a:r>
            <a:endParaRPr kumimoji="0" lang="en-GB" altLang="en-US" b="0" i="0" u="none" strike="noStrike" cap="none" normalizeH="0" baseline="0" dirty="0">
              <a:ln>
                <a:noFill/>
              </a:ln>
              <a:solidFill>
                <a:schemeClr val="tx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57238"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35">
            <a:extLst>
              <a:ext uri="{FF2B5EF4-FFF2-40B4-BE49-F238E27FC236}">
                <a16:creationId xmlns:a16="http://schemas.microsoft.com/office/drawing/2014/main" id="{CD47A2B3-A2A4-C391-FA0D-CA7C9391C5A8}"/>
              </a:ext>
            </a:extLst>
          </p:cNvPr>
          <p:cNvSpPr>
            <a:spLocks noChangeArrowheads="1"/>
          </p:cNvSpPr>
          <p:nvPr/>
        </p:nvSpPr>
        <p:spPr bwMode="auto">
          <a:xfrm>
            <a:off x="1079686" y="2489522"/>
            <a:ext cx="37632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Times New Roman" panose="02020603050405020304" pitchFamily="18" charset="0"/>
                <a:ea typeface="Lucida Sans" panose="020B0602030504020204" pitchFamily="34" charset="0"/>
                <a:cs typeface="Times New Roman" panose="02020603050405020304" pitchFamily="18" charset="0"/>
              </a:rPr>
              <a:t> </a:t>
            </a:r>
            <a:r>
              <a:rPr kumimoji="0" lang="en-GB" altLang="en-US" i="0" u="none" strike="noStrike" cap="none" normalizeH="0" baseline="0" dirty="0">
                <a:ln>
                  <a:noFill/>
                </a:ln>
                <a:solidFill>
                  <a:schemeClr val="bg1"/>
                </a:solidFill>
                <a:effectLst/>
                <a:latin typeface="Lucida Sans" panose="020B0602030504020204" pitchFamily="34" charset="0"/>
                <a:ea typeface="Lucida Sans" panose="020B0602030504020204" pitchFamily="34" charset="0"/>
                <a:cs typeface="Lucida Sans" panose="020B0602030504020204" pitchFamily="34" charset="0"/>
              </a:rPr>
              <a:t>Email </a:t>
            </a:r>
            <a:r>
              <a:rPr kumimoji="0" lang="en-GB" altLang="en-US" i="0" u="none" strike="noStrike" cap="none" normalizeH="0" baseline="0" dirty="0">
                <a:ln>
                  <a:noFill/>
                </a:ln>
                <a:solidFill>
                  <a:schemeClr val="bg1"/>
                </a:solidFill>
                <a:effectLst/>
                <a:latin typeface="Lucida Sans" panose="020B0602030504020204" pitchFamily="34" charset="0"/>
                <a:ea typeface="Lucida Sans" panose="020B0602030504020204" pitchFamily="34" charset="0"/>
                <a:cs typeface="Lucida Sans" panose="020B0602030504020204" pitchFamily="34" charset="0"/>
                <a:hlinkClick r:id="rId12">
                  <a:extLst>
                    <a:ext uri="{A12FA001-AC4F-418D-AE19-62706E023703}">
                      <ahyp:hlinkClr xmlns:ahyp="http://schemas.microsoft.com/office/drawing/2018/hyperlinkcolor" val="tx"/>
                    </a:ext>
                  </a:extLst>
                </a:hlinkClick>
              </a:rPr>
              <a:t>iass@westminster.gov.uk</a:t>
            </a:r>
            <a:endParaRPr kumimoji="0" lang="en-GB" altLang="en-US" i="0" u="none" strike="noStrike" cap="none" normalizeH="0" baseline="0" dirty="0">
              <a:ln>
                <a:noFill/>
              </a:ln>
              <a:solidFill>
                <a:schemeClr val="bg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36">
            <a:extLst>
              <a:ext uri="{FF2B5EF4-FFF2-40B4-BE49-F238E27FC236}">
                <a16:creationId xmlns:a16="http://schemas.microsoft.com/office/drawing/2014/main" id="{FE497E3E-B59F-4960-E1A1-636086FF7E07}"/>
              </a:ext>
            </a:extLst>
          </p:cNvPr>
          <p:cNvSpPr>
            <a:spLocks noChangeArrowheads="1"/>
          </p:cNvSpPr>
          <p:nvPr/>
        </p:nvSpPr>
        <p:spPr bwMode="auto">
          <a:xfrm>
            <a:off x="1088078" y="3013290"/>
            <a:ext cx="34050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Times New Roman" panose="02020603050405020304" pitchFamily="18" charset="0"/>
                <a:ea typeface="Lucida Sans" panose="020B0602030504020204" pitchFamily="34" charset="0"/>
                <a:cs typeface="Times New Roman" panose="02020603050405020304" pitchFamily="18" charset="0"/>
              </a:rPr>
              <a:t> </a:t>
            </a:r>
            <a:r>
              <a:rPr kumimoji="0" lang="en-GB" altLang="en-US" b="0" i="0" u="none" strike="noStrike" cap="none" normalizeH="0" baseline="0" dirty="0">
                <a:ln>
                  <a:noFill/>
                </a:ln>
                <a:solidFill>
                  <a:schemeClr val="bg1"/>
                </a:solidFill>
                <a:effectLst/>
                <a:latin typeface="Lucida Sans" panose="020B0602030504020204" pitchFamily="34" charset="0"/>
                <a:ea typeface="Lucida Sans" panose="020B0602030504020204" pitchFamily="34" charset="0"/>
                <a:cs typeface="Lucida Sans" panose="020B0602030504020204" pitchFamily="34" charset="0"/>
              </a:rPr>
              <a:t>Visit </a:t>
            </a:r>
            <a:r>
              <a:rPr kumimoji="0" lang="en-GB" altLang="en-US" b="1" i="0" u="none" strike="noStrike" cap="none" normalizeH="0" baseline="0" dirty="0">
                <a:ln>
                  <a:noFill/>
                </a:ln>
                <a:solidFill>
                  <a:schemeClr val="bg1"/>
                </a:solidFill>
                <a:effectLst/>
                <a:latin typeface="Lucida Sans" panose="020B0602030504020204" pitchFamily="34" charset="0"/>
                <a:ea typeface="Lucida Sans" panose="020B0602030504020204" pitchFamily="34" charset="0"/>
                <a:cs typeface="Lucida Sans" panose="020B0602030504020204" pitchFamily="34" charset="0"/>
                <a:hlinkClick r:id="rId13">
                  <a:extLst>
                    <a:ext uri="{A12FA001-AC4F-418D-AE19-62706E023703}">
                      <ahyp:hlinkClr xmlns:ahyp="http://schemas.microsoft.com/office/drawing/2018/hyperlinkcolor" val="tx"/>
                    </a:ext>
                  </a:extLst>
                </a:hlinkClick>
              </a:rPr>
              <a:t>westminsteriass.co.uk</a:t>
            </a:r>
            <a:endParaRPr kumimoji="0" lang="en-GB" altLang="en-US" b="0" i="0" u="none" strike="noStrike" cap="none" normalizeH="0" baseline="0" dirty="0">
              <a:ln>
                <a:noFill/>
              </a:ln>
              <a:solidFill>
                <a:schemeClr val="bg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37">
            <a:extLst>
              <a:ext uri="{FF2B5EF4-FFF2-40B4-BE49-F238E27FC236}">
                <a16:creationId xmlns:a16="http://schemas.microsoft.com/office/drawing/2014/main" id="{7896E6DD-507F-5093-0962-AC98AE257C44}"/>
              </a:ext>
            </a:extLst>
          </p:cNvPr>
          <p:cNvSpPr>
            <a:spLocks noChangeArrowheads="1"/>
          </p:cNvSpPr>
          <p:nvPr/>
        </p:nvSpPr>
        <p:spPr bwMode="auto">
          <a:xfrm>
            <a:off x="1131580" y="3417576"/>
            <a:ext cx="41442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You can find us at: </a:t>
            </a:r>
            <a:r>
              <a:rPr kumimoji="0" lang="en-GB" altLang="en-US" b="1"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First floor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215 Lisson Grove NW8 8LF</a:t>
            </a:r>
            <a:endParaRPr kumimoji="0" lang="en-GB" altLang="en-US" b="0" i="0" u="none" strike="noStrike" cap="none" normalizeH="0" baseline="0" dirty="0">
              <a:ln>
                <a:noFill/>
              </a:ln>
              <a:solidFill>
                <a:schemeClr val="tx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39">
            <a:extLst>
              <a:ext uri="{FF2B5EF4-FFF2-40B4-BE49-F238E27FC236}">
                <a16:creationId xmlns:a16="http://schemas.microsoft.com/office/drawing/2014/main" id="{55C9D78E-73A6-98ED-B5F1-4A8C29622621}"/>
              </a:ext>
            </a:extLst>
          </p:cNvPr>
          <p:cNvSpPr>
            <a:spLocks noChangeArrowheads="1"/>
          </p:cNvSpPr>
          <p:nvPr/>
        </p:nvSpPr>
        <p:spPr bwMode="auto">
          <a:xfrm>
            <a:off x="5456584" y="1931269"/>
            <a:ext cx="704591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chemeClr val="tx1"/>
              </a:solidFill>
              <a:effectLst/>
              <a:latin typeface="Arial" panose="020B0604020202020204" pitchFamily="34" charset="0"/>
              <a:ea typeface="Lucida Sans" panose="020B0602030504020204" pitchFamily="34" charset="0"/>
              <a:cs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b="0" i="0" u="none" strike="noStrike" cap="none" normalizeH="0" baseline="0" dirty="0">
                <a:ln>
                  <a:noFill/>
                </a:ln>
                <a:solidFill>
                  <a:schemeClr val="tx1"/>
                </a:solidFill>
                <a:effectLst/>
                <a:latin typeface="Arial" panose="020B0604020202020204" pitchFamily="34" charset="0"/>
                <a:ea typeface="Lucida Sans" panose="020B0602030504020204" pitchFamily="34" charset="0"/>
                <a:cs typeface="Lucida Sans" panose="020B0602030504020204" pitchFamily="34" charset="0"/>
              </a:rPr>
            </a:br>
            <a:endParaRPr kumimoji="0" lang="en-GB" altLang="en-US" b="0" i="0" u="none" strike="noStrike" cap="none" normalizeH="0" baseline="0" dirty="0">
              <a:ln>
                <a:noFill/>
              </a:ln>
              <a:solidFill>
                <a:schemeClr val="tx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chemeClr val="tx1"/>
              </a:solidFill>
              <a:effectLst/>
              <a:latin typeface="Arial" panose="020B0604020202020204" pitchFamily="34" charset="0"/>
            </a:endParaRPr>
          </a:p>
        </p:txBody>
      </p:sp>
      <p:sp>
        <p:nvSpPr>
          <p:cNvPr id="35" name="Rectangle 43">
            <a:extLst>
              <a:ext uri="{FF2B5EF4-FFF2-40B4-BE49-F238E27FC236}">
                <a16:creationId xmlns:a16="http://schemas.microsoft.com/office/drawing/2014/main" id="{4F15C8C9-4F35-EACF-8A3F-353337967F0C}"/>
              </a:ext>
            </a:extLst>
          </p:cNvPr>
          <p:cNvSpPr>
            <a:spLocks noChangeArrowheads="1"/>
          </p:cNvSpPr>
          <p:nvPr/>
        </p:nvSpPr>
        <p:spPr bwMode="auto">
          <a:xfrm>
            <a:off x="-52652" y="187886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7" name="Picture 36">
            <a:extLst>
              <a:ext uri="{FF2B5EF4-FFF2-40B4-BE49-F238E27FC236}">
                <a16:creationId xmlns:a16="http://schemas.microsoft.com/office/drawing/2014/main" id="{719C965D-3461-5EE1-C0FD-42F873C0FF44}"/>
              </a:ext>
            </a:extLst>
          </p:cNvPr>
          <p:cNvPicPr>
            <a:picLocks noChangeAspect="1"/>
          </p:cNvPicPr>
          <p:nvPr/>
        </p:nvPicPr>
        <p:blipFill>
          <a:blip r:embed="rId4"/>
          <a:stretch>
            <a:fillRect/>
          </a:stretch>
        </p:blipFill>
        <p:spPr>
          <a:xfrm>
            <a:off x="9795069" y="1730915"/>
            <a:ext cx="1864665" cy="257550"/>
          </a:xfrm>
          <a:prstGeom prst="rect">
            <a:avLst/>
          </a:prstGeom>
        </p:spPr>
      </p:pic>
      <p:pic>
        <p:nvPicPr>
          <p:cNvPr id="38" name="Picture 37">
            <a:extLst>
              <a:ext uri="{FF2B5EF4-FFF2-40B4-BE49-F238E27FC236}">
                <a16:creationId xmlns:a16="http://schemas.microsoft.com/office/drawing/2014/main" id="{F849575E-03D4-FAAC-7CFA-CFD837D5F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34860" y="906828"/>
            <a:ext cx="651951" cy="496050"/>
          </a:xfrm>
          <a:prstGeom prst="rect">
            <a:avLst/>
          </a:prstGeom>
          <a:noFill/>
        </p:spPr>
      </p:pic>
      <p:sp>
        <p:nvSpPr>
          <p:cNvPr id="40" name="TextBox 39">
            <a:extLst>
              <a:ext uri="{FF2B5EF4-FFF2-40B4-BE49-F238E27FC236}">
                <a16:creationId xmlns:a16="http://schemas.microsoft.com/office/drawing/2014/main" id="{47DEFDED-A0C3-CB97-60BE-30824A3210BE}"/>
              </a:ext>
            </a:extLst>
          </p:cNvPr>
          <p:cNvSpPr txBox="1"/>
          <p:nvPr/>
        </p:nvSpPr>
        <p:spPr>
          <a:xfrm>
            <a:off x="9294028" y="360014"/>
            <a:ext cx="2733617" cy="369332"/>
          </a:xfrm>
          <a:prstGeom prst="rect">
            <a:avLst/>
          </a:prstGeom>
          <a:noFill/>
        </p:spPr>
        <p:txBody>
          <a:bodyPr wrap="square">
            <a:spAutoFit/>
          </a:bodyPr>
          <a:lstStyle/>
          <a:p>
            <a:r>
              <a:rPr lang="en-GB" sz="1800" b="1"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400" b="1"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In</a:t>
            </a:r>
            <a:r>
              <a:rPr lang="en-GB" sz="1400" b="1" spc="-3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400" b="1"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partnership</a:t>
            </a:r>
            <a:r>
              <a:rPr lang="en-GB" sz="1400" b="1" spc="-3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400" b="1" spc="-2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with</a:t>
            </a:r>
            <a:endParaRPr lang="en-GB" dirty="0"/>
          </a:p>
        </p:txBody>
      </p:sp>
      <p:pic>
        <p:nvPicPr>
          <p:cNvPr id="41" name="Picture 40">
            <a:extLst>
              <a:ext uri="{FF2B5EF4-FFF2-40B4-BE49-F238E27FC236}">
                <a16:creationId xmlns:a16="http://schemas.microsoft.com/office/drawing/2014/main" id="{5954F787-C530-4981-7FCD-172905DFA1D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955579" y="4376163"/>
            <a:ext cx="3236422" cy="2481837"/>
          </a:xfrm>
          <a:prstGeom prst="rect">
            <a:avLst/>
          </a:prstGeom>
          <a:noFill/>
          <a:ln>
            <a:noFill/>
          </a:ln>
        </p:spPr>
      </p:pic>
      <p:grpSp>
        <p:nvGrpSpPr>
          <p:cNvPr id="42" name="docshapegroup28">
            <a:extLst>
              <a:ext uri="{FF2B5EF4-FFF2-40B4-BE49-F238E27FC236}">
                <a16:creationId xmlns:a16="http://schemas.microsoft.com/office/drawing/2014/main" id="{641C5015-4792-465A-BC1A-3D34DF33F9D4}"/>
              </a:ext>
            </a:extLst>
          </p:cNvPr>
          <p:cNvGrpSpPr>
            <a:grpSpLocks/>
          </p:cNvGrpSpPr>
          <p:nvPr/>
        </p:nvGrpSpPr>
        <p:grpSpPr bwMode="auto">
          <a:xfrm>
            <a:off x="9183820" y="-1709348"/>
            <a:ext cx="2697647" cy="3758121"/>
            <a:chOff x="15592" y="-2660"/>
            <a:chExt cx="2420" cy="2899"/>
          </a:xfrm>
        </p:grpSpPr>
        <p:sp>
          <p:nvSpPr>
            <p:cNvPr id="43" name="docshape29">
              <a:extLst>
                <a:ext uri="{FF2B5EF4-FFF2-40B4-BE49-F238E27FC236}">
                  <a16:creationId xmlns:a16="http://schemas.microsoft.com/office/drawing/2014/main" id="{9F178111-600C-F795-68EC-BD46220D2C1A}"/>
                </a:ext>
              </a:extLst>
            </p:cNvPr>
            <p:cNvSpPr>
              <a:spLocks/>
            </p:cNvSpPr>
            <p:nvPr/>
          </p:nvSpPr>
          <p:spPr bwMode="auto">
            <a:xfrm>
              <a:off x="15822" y="-1093"/>
              <a:ext cx="2190" cy="1332"/>
            </a:xfrm>
            <a:custGeom>
              <a:avLst/>
              <a:gdLst>
                <a:gd name="T0" fmla="+- 0 7671 5481"/>
                <a:gd name="T1" fmla="*/ T0 w 2190"/>
                <a:gd name="T2" fmla="+- 0 183 172"/>
                <a:gd name="T3" fmla="*/ 183 h 1332"/>
                <a:gd name="T4" fmla="+- 0 7660 5481"/>
                <a:gd name="T5" fmla="*/ T4 w 2190"/>
                <a:gd name="T6" fmla="+- 0 183 172"/>
                <a:gd name="T7" fmla="*/ 183 h 1332"/>
                <a:gd name="T8" fmla="+- 0 7660 5481"/>
                <a:gd name="T9" fmla="*/ T8 w 2190"/>
                <a:gd name="T10" fmla="+- 0 496 172"/>
                <a:gd name="T11" fmla="*/ 496 h 1332"/>
                <a:gd name="T12" fmla="+- 0 7671 5481"/>
                <a:gd name="T13" fmla="*/ T12 w 2190"/>
                <a:gd name="T14" fmla="+- 0 496 172"/>
                <a:gd name="T15" fmla="*/ 496 h 1332"/>
                <a:gd name="T16" fmla="+- 0 7671 5481"/>
                <a:gd name="T17" fmla="*/ T16 w 2190"/>
                <a:gd name="T18" fmla="+- 0 183 172"/>
                <a:gd name="T19" fmla="*/ 183 h 1332"/>
                <a:gd name="T20" fmla="+- 0 7671 5481"/>
                <a:gd name="T21" fmla="*/ T20 w 2190"/>
                <a:gd name="T22" fmla="+- 0 172 172"/>
                <a:gd name="T23" fmla="*/ 172 h 1332"/>
                <a:gd name="T24" fmla="+- 0 5481 5481"/>
                <a:gd name="T25" fmla="*/ T24 w 2190"/>
                <a:gd name="T26" fmla="+- 0 172 172"/>
                <a:gd name="T27" fmla="*/ 172 h 1332"/>
                <a:gd name="T28" fmla="+- 0 5481 5481"/>
                <a:gd name="T29" fmla="*/ T28 w 2190"/>
                <a:gd name="T30" fmla="+- 0 182 172"/>
                <a:gd name="T31" fmla="*/ 182 h 1332"/>
                <a:gd name="T32" fmla="+- 0 5481 5481"/>
                <a:gd name="T33" fmla="*/ T32 w 2190"/>
                <a:gd name="T34" fmla="+- 0 496 172"/>
                <a:gd name="T35" fmla="*/ 496 h 1332"/>
                <a:gd name="T36" fmla="+- 0 5481 5481"/>
                <a:gd name="T37" fmla="*/ T36 w 2190"/>
                <a:gd name="T38" fmla="+- 0 514 172"/>
                <a:gd name="T39" fmla="*/ 514 h 1332"/>
                <a:gd name="T40" fmla="+- 0 5481 5481"/>
                <a:gd name="T41" fmla="*/ T40 w 2190"/>
                <a:gd name="T42" fmla="+- 0 1494 172"/>
                <a:gd name="T43" fmla="*/ 1494 h 1332"/>
                <a:gd name="T44" fmla="+- 0 5481 5481"/>
                <a:gd name="T45" fmla="*/ T44 w 2190"/>
                <a:gd name="T46" fmla="+- 0 1504 172"/>
                <a:gd name="T47" fmla="*/ 1504 h 1332"/>
                <a:gd name="T48" fmla="+- 0 7671 5481"/>
                <a:gd name="T49" fmla="*/ T48 w 2190"/>
                <a:gd name="T50" fmla="+- 0 1504 172"/>
                <a:gd name="T51" fmla="*/ 1504 h 1332"/>
                <a:gd name="T52" fmla="+- 0 7671 5481"/>
                <a:gd name="T53" fmla="*/ T52 w 2190"/>
                <a:gd name="T54" fmla="+- 0 1494 172"/>
                <a:gd name="T55" fmla="*/ 1494 h 1332"/>
                <a:gd name="T56" fmla="+- 0 5491 5481"/>
                <a:gd name="T57" fmla="*/ T56 w 2190"/>
                <a:gd name="T58" fmla="+- 0 1494 172"/>
                <a:gd name="T59" fmla="*/ 1494 h 1332"/>
                <a:gd name="T60" fmla="+- 0 5491 5481"/>
                <a:gd name="T61" fmla="*/ T60 w 2190"/>
                <a:gd name="T62" fmla="+- 0 514 172"/>
                <a:gd name="T63" fmla="*/ 514 h 1332"/>
                <a:gd name="T64" fmla="+- 0 7660 5481"/>
                <a:gd name="T65" fmla="*/ T64 w 2190"/>
                <a:gd name="T66" fmla="+- 0 514 172"/>
                <a:gd name="T67" fmla="*/ 514 h 1332"/>
                <a:gd name="T68" fmla="+- 0 7660 5481"/>
                <a:gd name="T69" fmla="*/ T68 w 2190"/>
                <a:gd name="T70" fmla="+- 0 1494 172"/>
                <a:gd name="T71" fmla="*/ 1494 h 1332"/>
                <a:gd name="T72" fmla="+- 0 7671 5481"/>
                <a:gd name="T73" fmla="*/ T72 w 2190"/>
                <a:gd name="T74" fmla="+- 0 1494 172"/>
                <a:gd name="T75" fmla="*/ 1494 h 1332"/>
                <a:gd name="T76" fmla="+- 0 7671 5481"/>
                <a:gd name="T77" fmla="*/ T76 w 2190"/>
                <a:gd name="T78" fmla="+- 0 514 172"/>
                <a:gd name="T79" fmla="*/ 514 h 1332"/>
                <a:gd name="T80" fmla="+- 0 7671 5481"/>
                <a:gd name="T81" fmla="*/ T80 w 2190"/>
                <a:gd name="T82" fmla="+- 0 513 172"/>
                <a:gd name="T83" fmla="*/ 513 h 1332"/>
                <a:gd name="T84" fmla="+- 0 7671 5481"/>
                <a:gd name="T85" fmla="*/ T84 w 2190"/>
                <a:gd name="T86" fmla="+- 0 496 172"/>
                <a:gd name="T87" fmla="*/ 496 h 1332"/>
                <a:gd name="T88" fmla="+- 0 5491 5481"/>
                <a:gd name="T89" fmla="*/ T88 w 2190"/>
                <a:gd name="T90" fmla="+- 0 496 172"/>
                <a:gd name="T91" fmla="*/ 496 h 1332"/>
                <a:gd name="T92" fmla="+- 0 5491 5481"/>
                <a:gd name="T93" fmla="*/ T92 w 2190"/>
                <a:gd name="T94" fmla="+- 0 182 172"/>
                <a:gd name="T95" fmla="*/ 182 h 1332"/>
                <a:gd name="T96" fmla="+- 0 7671 5481"/>
                <a:gd name="T97" fmla="*/ T96 w 2190"/>
                <a:gd name="T98" fmla="+- 0 182 172"/>
                <a:gd name="T99" fmla="*/ 182 h 1332"/>
                <a:gd name="T100" fmla="+- 0 7671 5481"/>
                <a:gd name="T101" fmla="*/ T100 w 2190"/>
                <a:gd name="T102" fmla="+- 0 172 172"/>
                <a:gd name="T103" fmla="*/ 172 h 13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2190" h="1332">
                  <a:moveTo>
                    <a:pt x="2190" y="11"/>
                  </a:moveTo>
                  <a:lnTo>
                    <a:pt x="2179" y="11"/>
                  </a:lnTo>
                  <a:lnTo>
                    <a:pt x="2179" y="324"/>
                  </a:lnTo>
                  <a:lnTo>
                    <a:pt x="2190" y="324"/>
                  </a:lnTo>
                  <a:lnTo>
                    <a:pt x="2190" y="11"/>
                  </a:lnTo>
                  <a:close/>
                  <a:moveTo>
                    <a:pt x="2190" y="0"/>
                  </a:moveTo>
                  <a:lnTo>
                    <a:pt x="0" y="0"/>
                  </a:lnTo>
                  <a:lnTo>
                    <a:pt x="0" y="10"/>
                  </a:lnTo>
                  <a:lnTo>
                    <a:pt x="0" y="324"/>
                  </a:lnTo>
                  <a:lnTo>
                    <a:pt x="0" y="342"/>
                  </a:lnTo>
                  <a:lnTo>
                    <a:pt x="0" y="1322"/>
                  </a:lnTo>
                  <a:lnTo>
                    <a:pt x="0" y="1332"/>
                  </a:lnTo>
                  <a:lnTo>
                    <a:pt x="2190" y="1332"/>
                  </a:lnTo>
                  <a:lnTo>
                    <a:pt x="2190" y="1322"/>
                  </a:lnTo>
                  <a:lnTo>
                    <a:pt x="10" y="1322"/>
                  </a:lnTo>
                  <a:lnTo>
                    <a:pt x="10" y="342"/>
                  </a:lnTo>
                  <a:lnTo>
                    <a:pt x="2179" y="342"/>
                  </a:lnTo>
                  <a:lnTo>
                    <a:pt x="2179" y="1322"/>
                  </a:lnTo>
                  <a:lnTo>
                    <a:pt x="2190" y="1322"/>
                  </a:lnTo>
                  <a:lnTo>
                    <a:pt x="2190" y="342"/>
                  </a:lnTo>
                  <a:lnTo>
                    <a:pt x="2190" y="341"/>
                  </a:lnTo>
                  <a:lnTo>
                    <a:pt x="2190" y="324"/>
                  </a:lnTo>
                  <a:lnTo>
                    <a:pt x="10" y="324"/>
                  </a:lnTo>
                  <a:lnTo>
                    <a:pt x="10" y="10"/>
                  </a:lnTo>
                  <a:lnTo>
                    <a:pt x="2190" y="10"/>
                  </a:lnTo>
                  <a:lnTo>
                    <a:pt x="2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44" name="docshape30">
              <a:extLst>
                <a:ext uri="{FF2B5EF4-FFF2-40B4-BE49-F238E27FC236}">
                  <a16:creationId xmlns:a16="http://schemas.microsoft.com/office/drawing/2014/main" id="{AF9D3408-6317-B1CD-6E4B-67BF77DF3E50}"/>
                </a:ext>
              </a:extLst>
            </p:cNvPr>
            <p:cNvSpPr txBox="1">
              <a:spLocks noChangeArrowheads="1"/>
            </p:cNvSpPr>
            <p:nvPr/>
          </p:nvSpPr>
          <p:spPr bwMode="auto">
            <a:xfrm>
              <a:off x="15592" y="-2660"/>
              <a:ext cx="2170" cy="314"/>
            </a:xfrm>
            <a:prstGeom prst="rect">
              <a:avLst/>
            </a:prstGeom>
            <a:solidFill>
              <a:srgbClr val="367D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36220">
                <a:spcBef>
                  <a:spcPts val="370"/>
                </a:spcBef>
                <a:spcAft>
                  <a:spcPts val="0"/>
                </a:spcAft>
              </a:pPr>
              <a:endParaRPr lang="en-GB" sz="2000" dirty="0">
                <a:effectLst/>
                <a:latin typeface="Lucida Sans" panose="020B0602030504020204" pitchFamily="34" charset="0"/>
                <a:ea typeface="Lucida Sans" panose="020B0602030504020204" pitchFamily="34" charset="0"/>
                <a:cs typeface="Lucida Sans" panose="020B0602030504020204" pitchFamily="34" charset="0"/>
              </a:endParaRPr>
            </a:p>
          </p:txBody>
        </p:sp>
      </p:grpSp>
    </p:spTree>
    <p:extLst>
      <p:ext uri="{BB962C8B-B14F-4D97-AF65-F5344CB8AC3E}">
        <p14:creationId xmlns:p14="http://schemas.microsoft.com/office/powerpoint/2010/main" val="56762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4E32-7D64-4029-AF4D-DAB2D6F67299}"/>
              </a:ext>
            </a:extLst>
          </p:cNvPr>
          <p:cNvSpPr>
            <a:spLocks noGrp="1"/>
          </p:cNvSpPr>
          <p:nvPr>
            <p:ph type="title"/>
          </p:nvPr>
        </p:nvSpPr>
        <p:spPr>
          <a:xfrm>
            <a:off x="1047565" y="138895"/>
            <a:ext cx="9454717" cy="987941"/>
          </a:xfrm>
        </p:spPr>
        <p:txBody>
          <a:bodyPr>
            <a:normAutofit/>
          </a:bodyPr>
          <a:lstStyle/>
          <a:p>
            <a:r>
              <a:rPr lang="en-GB" sz="3600" b="1" dirty="0">
                <a:solidFill>
                  <a:schemeClr val="accent2">
                    <a:lumMod val="75000"/>
                  </a:schemeClr>
                </a:solidFill>
                <a:latin typeface="Lucida Sans" panose="020B0602030504020204" pitchFamily="34" charset="0"/>
              </a:rPr>
              <a:t>The Legal Test</a:t>
            </a:r>
            <a:endParaRPr lang="en-GB" sz="3600" b="1" cap="none" dirty="0">
              <a:solidFill>
                <a:schemeClr val="accent2">
                  <a:lumMod val="75000"/>
                </a:schemeClr>
              </a:solidFill>
              <a:latin typeface="Lucida Sans" panose="020B060203050402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4333EEAD-AB86-4E54-840E-203FAA22730D}"/>
              </a:ext>
            </a:extLst>
          </p:cNvPr>
          <p:cNvSpPr>
            <a:spLocks noGrp="1"/>
          </p:cNvSpPr>
          <p:nvPr>
            <p:ph type="body" idx="1"/>
          </p:nvPr>
        </p:nvSpPr>
        <p:spPr>
          <a:xfrm>
            <a:off x="916931" y="1551709"/>
            <a:ext cx="9795122" cy="4742558"/>
          </a:xfrm>
        </p:spPr>
        <p:txBody>
          <a:bodyPr>
            <a:noAutofit/>
          </a:bodyPr>
          <a:lstStyle/>
          <a:p>
            <a:r>
              <a:rPr lang="en-GB" dirty="0">
                <a:solidFill>
                  <a:srgbClr val="002060"/>
                </a:solidFill>
              </a:rPr>
              <a:t>The legal test the LA must apply when receiving a request to assess is found in section 36(8) of the Children and Families Act 2014:</a:t>
            </a:r>
          </a:p>
          <a:p>
            <a:r>
              <a:rPr lang="en-GB" dirty="0">
                <a:solidFill>
                  <a:srgbClr val="002060"/>
                </a:solidFill>
              </a:rPr>
              <a:t>The local authority must secure an EHC needs assessment for the child or young person if:</a:t>
            </a:r>
            <a:br>
              <a:rPr lang="en-GB" dirty="0">
                <a:solidFill>
                  <a:srgbClr val="002060"/>
                </a:solidFill>
              </a:rPr>
            </a:br>
            <a:endParaRPr lang="en-GB" dirty="0">
              <a:solidFill>
                <a:srgbClr val="002060"/>
              </a:solidFill>
            </a:endParaRPr>
          </a:p>
          <a:p>
            <a:pPr marL="800100" lvl="1" indent="-342900">
              <a:buFont typeface="Arial" panose="020B0604020202020204" pitchFamily="34" charset="0"/>
              <a:buChar char="•"/>
            </a:pPr>
            <a:r>
              <a:rPr lang="en-GB" sz="2400" dirty="0">
                <a:solidFill>
                  <a:srgbClr val="002060"/>
                </a:solidFill>
              </a:rPr>
              <a:t>(a) the child or young person has or may have special educational needs, and</a:t>
            </a:r>
            <a:br>
              <a:rPr lang="en-GB" sz="2400" dirty="0">
                <a:solidFill>
                  <a:srgbClr val="002060"/>
                </a:solidFill>
              </a:rPr>
            </a:br>
            <a:endParaRPr lang="en-GB" sz="2400" dirty="0">
              <a:solidFill>
                <a:srgbClr val="002060"/>
              </a:solidFill>
            </a:endParaRPr>
          </a:p>
          <a:p>
            <a:pPr marL="800100" lvl="1" indent="-342900">
              <a:buFont typeface="Arial" panose="020B0604020202020204" pitchFamily="34" charset="0"/>
              <a:buChar char="•"/>
            </a:pPr>
            <a:r>
              <a:rPr lang="en-GB" sz="2400" dirty="0">
                <a:solidFill>
                  <a:srgbClr val="002060"/>
                </a:solidFill>
              </a:rPr>
              <a:t>(b) it may be necessary for special educational provision to be made for the child or young person in accordance with an EHC plan.</a:t>
            </a:r>
          </a:p>
        </p:txBody>
      </p:sp>
      <p:pic>
        <p:nvPicPr>
          <p:cNvPr id="5" name="Picture 4" descr="IASS_logo_WEB">
            <a:extLst>
              <a:ext uri="{FF2B5EF4-FFF2-40B4-BE49-F238E27FC236}">
                <a16:creationId xmlns:a16="http://schemas.microsoft.com/office/drawing/2014/main" id="{C98A874A-3786-8C55-7EF5-8219DCAABA8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712053" y="5799138"/>
            <a:ext cx="1283494" cy="922341"/>
          </a:xfrm>
          <a:prstGeom prst="rect">
            <a:avLst/>
          </a:prstGeom>
          <a:noFill/>
          <a:ln>
            <a:noFill/>
          </a:ln>
        </p:spPr>
      </p:pic>
      <p:pic>
        <p:nvPicPr>
          <p:cNvPr id="27" name="Audio 26">
            <a:hlinkClick r:id="" action="ppaction://media"/>
            <a:extLst>
              <a:ext uri="{FF2B5EF4-FFF2-40B4-BE49-F238E27FC236}">
                <a16:creationId xmlns:a16="http://schemas.microsoft.com/office/drawing/2014/main" id="{A5C9BA92-DF69-5A39-D677-53C9A6249ED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450000" t="-231250" r="-450000" b="-231250"/>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888611281"/>
      </p:ext>
    </p:extLst>
  </p:cSld>
  <p:clrMapOvr>
    <a:masterClrMapping/>
  </p:clrMapOvr>
  <mc:AlternateContent xmlns:mc="http://schemas.openxmlformats.org/markup-compatibility/2006" xmlns:p14="http://schemas.microsoft.com/office/powerpoint/2010/main">
    <mc:Choice Requires="p14">
      <p:transition spd="slow" p14:dur="2000" advTm="47110"/>
    </mc:Choice>
    <mc:Fallback xmlns="">
      <p:transition spd="slow" advTm="4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7"/>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4B47F-673D-499E-9E51-6F704C1F6342}"/>
              </a:ext>
            </a:extLst>
          </p:cNvPr>
          <p:cNvSpPr>
            <a:spLocks noGrp="1"/>
          </p:cNvSpPr>
          <p:nvPr>
            <p:ph type="title"/>
          </p:nvPr>
        </p:nvSpPr>
        <p:spPr>
          <a:xfrm>
            <a:off x="1542203" y="248223"/>
            <a:ext cx="8806649" cy="1137232"/>
          </a:xfrm>
        </p:spPr>
        <p:txBody>
          <a:bodyPr>
            <a:noAutofit/>
          </a:bodyPr>
          <a:lstStyle/>
          <a:p>
            <a:r>
              <a:rPr lang="en-GB" sz="3600" b="1" dirty="0">
                <a:solidFill>
                  <a:schemeClr val="accent2">
                    <a:lumMod val="75000"/>
                  </a:schemeClr>
                </a:solidFill>
                <a:latin typeface="Lucida Sans" panose="020B0602030504020204" pitchFamily="34" charset="0"/>
              </a:rPr>
              <a:t>What happens when the assessment is not agreed?</a:t>
            </a:r>
            <a:endParaRPr lang="en-GB" sz="3600" b="1" cap="none" dirty="0">
              <a:solidFill>
                <a:schemeClr val="accent2">
                  <a:lumMod val="75000"/>
                </a:schemeClr>
              </a:solidFill>
              <a:latin typeface="Lucida Sans" panose="020B060203050402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C6CAAABF-3AB2-463D-BDDF-744E282C65D9}"/>
              </a:ext>
            </a:extLst>
          </p:cNvPr>
          <p:cNvSpPr>
            <a:spLocks noGrp="1"/>
          </p:cNvSpPr>
          <p:nvPr>
            <p:ph type="body" idx="1"/>
          </p:nvPr>
        </p:nvSpPr>
        <p:spPr>
          <a:xfrm>
            <a:off x="1606858" y="1754909"/>
            <a:ext cx="9513724" cy="4350326"/>
          </a:xfrm>
        </p:spPr>
        <p:txBody>
          <a:bodyPr>
            <a:normAutofit fontScale="47500" lnSpcReduction="20000"/>
          </a:bodyPr>
          <a:lstStyle/>
          <a:p>
            <a:pPr>
              <a:lnSpc>
                <a:spcPct val="110000"/>
              </a:lnSpc>
            </a:pPr>
            <a:r>
              <a:rPr lang="en-GB" sz="3800" dirty="0">
                <a:solidFill>
                  <a:srgbClr val="002060"/>
                </a:solidFill>
                <a:latin typeface="Lucida Sans" panose="020B0602030504020204" pitchFamily="34" charset="0"/>
              </a:rPr>
              <a:t>The LA SEN Panel may decide that the education setting can support the child or young person’s  special educational needs without the need for an assessment. </a:t>
            </a:r>
          </a:p>
          <a:p>
            <a:pPr marL="342900" indent="-342900">
              <a:lnSpc>
                <a:spcPct val="120000"/>
              </a:lnSpc>
              <a:buFont typeface="Arial" panose="020B0604020202020204" pitchFamily="34" charset="0"/>
              <a:buChar char="•"/>
            </a:pPr>
            <a:r>
              <a:rPr lang="en-GB" sz="3800" dirty="0">
                <a:solidFill>
                  <a:srgbClr val="002060"/>
                </a:solidFill>
                <a:latin typeface="Lucida Sans" panose="020B0602030504020204" pitchFamily="34" charset="0"/>
              </a:rPr>
              <a:t>When this happens the SEN team writes to the education setting and the parent or young person  to say that the request for an assessment has not been agreed</a:t>
            </a:r>
          </a:p>
          <a:p>
            <a:pPr marL="342900" indent="-342900">
              <a:lnSpc>
                <a:spcPct val="120000"/>
              </a:lnSpc>
              <a:buFont typeface="Arial" panose="020B0604020202020204" pitchFamily="34" charset="0"/>
              <a:buChar char="•"/>
            </a:pPr>
            <a:r>
              <a:rPr lang="en-GB" sz="3800" dirty="0">
                <a:solidFill>
                  <a:srgbClr val="002060"/>
                </a:solidFill>
                <a:latin typeface="Lucida Sans" panose="020B0602030504020204" pitchFamily="34" charset="0"/>
              </a:rPr>
              <a:t>You may be offered a </a:t>
            </a:r>
            <a:r>
              <a:rPr lang="en-GB" sz="3800" b="1" dirty="0">
                <a:solidFill>
                  <a:srgbClr val="002060"/>
                </a:solidFill>
                <a:latin typeface="Lucida Sans" panose="020B0602030504020204" pitchFamily="34" charset="0"/>
              </a:rPr>
              <a:t>Next Steps </a:t>
            </a:r>
            <a:r>
              <a:rPr lang="en-GB" sz="3800" dirty="0">
                <a:solidFill>
                  <a:srgbClr val="002060"/>
                </a:solidFill>
                <a:latin typeface="Lucida Sans" panose="020B0602030504020204" pitchFamily="34" charset="0"/>
              </a:rPr>
              <a:t>meeting by the LA which is when the school, LA and parent meet to discuss how your child’s needs can be met by the school under SEN Support. You do not need to agree to this meeting but it may be helpful for you to understand the LA decision. This meeting is not a legal requirement, but the LA usually offers one when they make a refusal to assess decision. </a:t>
            </a:r>
          </a:p>
          <a:p>
            <a:pPr marL="342900" indent="-342900">
              <a:lnSpc>
                <a:spcPct val="120000"/>
              </a:lnSpc>
              <a:buFont typeface="Arial" panose="020B0604020202020204" pitchFamily="34" charset="0"/>
              <a:buChar char="•"/>
            </a:pPr>
            <a:r>
              <a:rPr lang="en-GB" sz="3800" dirty="0">
                <a:solidFill>
                  <a:srgbClr val="002060"/>
                </a:solidFill>
                <a:latin typeface="Lucida Sans" panose="020B0602030504020204" pitchFamily="34" charset="0"/>
              </a:rPr>
              <a:t>You have the legal right to appeal this decision to the SEND Tribunal</a:t>
            </a:r>
          </a:p>
          <a:p>
            <a:br>
              <a:rPr lang="en-GB" b="1" dirty="0">
                <a:solidFill>
                  <a:srgbClr val="002060"/>
                </a:solidFill>
              </a:rPr>
            </a:br>
            <a:endParaRPr lang="en-GB" b="1" dirty="0">
              <a:solidFill>
                <a:srgbClr val="002060"/>
              </a:solidFill>
            </a:endParaRPr>
          </a:p>
          <a:p>
            <a:pPr>
              <a:buClr>
                <a:schemeClr val="bg2"/>
              </a:buClr>
            </a:pPr>
            <a:endParaRPr lang="en-GB" b="1" dirty="0"/>
          </a:p>
        </p:txBody>
      </p:sp>
      <p:pic>
        <p:nvPicPr>
          <p:cNvPr id="5" name="Picture 4" descr="IASS_logo_WEB">
            <a:extLst>
              <a:ext uri="{FF2B5EF4-FFF2-40B4-BE49-F238E27FC236}">
                <a16:creationId xmlns:a16="http://schemas.microsoft.com/office/drawing/2014/main" id="{C5B3F69F-EE63-0E6C-DF54-61752D4F9AC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712053" y="5799138"/>
            <a:ext cx="1283494" cy="922341"/>
          </a:xfrm>
          <a:prstGeom prst="rect">
            <a:avLst/>
          </a:prstGeom>
          <a:noFill/>
          <a:ln>
            <a:noFill/>
          </a:ln>
        </p:spPr>
      </p:pic>
      <p:pic>
        <p:nvPicPr>
          <p:cNvPr id="23" name="Audio 22">
            <a:hlinkClick r:id="" action="ppaction://media"/>
            <a:extLst>
              <a:ext uri="{FF2B5EF4-FFF2-40B4-BE49-F238E27FC236}">
                <a16:creationId xmlns:a16="http://schemas.microsoft.com/office/drawing/2014/main" id="{E23F55A6-E8E0-D9CF-F90E-51E58A80B87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450000" t="-231250" r="-450000" b="-231250"/>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214164436"/>
      </p:ext>
    </p:extLst>
  </p:cSld>
  <p:clrMapOvr>
    <a:masterClrMapping/>
  </p:clrMapOvr>
  <mc:AlternateContent xmlns:mc="http://schemas.openxmlformats.org/markup-compatibility/2006" xmlns:p14="http://schemas.microsoft.com/office/powerpoint/2010/main">
    <mc:Choice Requires="p14">
      <p:transition spd="slow" p14:dur="2000" advTm="64025"/>
    </mc:Choice>
    <mc:Fallback xmlns="">
      <p:transition spd="slow" advTm="6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3"/>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EE6B-8F28-47FB-9546-56A0D2FED6D8}"/>
              </a:ext>
            </a:extLst>
          </p:cNvPr>
          <p:cNvSpPr>
            <a:spLocks noGrp="1"/>
          </p:cNvSpPr>
          <p:nvPr>
            <p:ph type="title"/>
          </p:nvPr>
        </p:nvSpPr>
        <p:spPr>
          <a:xfrm>
            <a:off x="628073" y="420255"/>
            <a:ext cx="11367474" cy="812801"/>
          </a:xfrm>
        </p:spPr>
        <p:txBody>
          <a:bodyPr>
            <a:normAutofit fontScale="90000"/>
          </a:bodyPr>
          <a:lstStyle/>
          <a:p>
            <a:r>
              <a:rPr lang="en-GB" sz="4000" b="1" dirty="0">
                <a:solidFill>
                  <a:schemeClr val="accent2">
                    <a:lumMod val="75000"/>
                  </a:schemeClr>
                </a:solidFill>
                <a:latin typeface="Lucida Sans" panose="020B0602030504020204" pitchFamily="34" charset="0"/>
              </a:rPr>
              <a:t>Why might the LA refuse to carry out EHCNA?</a:t>
            </a:r>
            <a:br>
              <a:rPr lang="en-GB" dirty="0"/>
            </a:br>
            <a:endParaRPr lang="en-GB" dirty="0"/>
          </a:p>
        </p:txBody>
      </p:sp>
      <p:sp>
        <p:nvSpPr>
          <p:cNvPr id="3" name="Content Placeholder 2">
            <a:extLst>
              <a:ext uri="{FF2B5EF4-FFF2-40B4-BE49-F238E27FC236}">
                <a16:creationId xmlns:a16="http://schemas.microsoft.com/office/drawing/2014/main" id="{ACAFED3E-73B6-463C-9F07-4DEF0E875FA6}"/>
              </a:ext>
            </a:extLst>
          </p:cNvPr>
          <p:cNvSpPr>
            <a:spLocks noGrp="1"/>
          </p:cNvSpPr>
          <p:nvPr>
            <p:ph idx="1"/>
          </p:nvPr>
        </p:nvSpPr>
        <p:spPr>
          <a:xfrm>
            <a:off x="1283855" y="1163782"/>
            <a:ext cx="9864436" cy="5273963"/>
          </a:xfrm>
        </p:spPr>
        <p:txBody>
          <a:bodyPr>
            <a:normAutofit/>
          </a:bodyPr>
          <a:lstStyle/>
          <a:p>
            <a:pPr marL="0" indent="0">
              <a:lnSpc>
                <a:spcPct val="120000"/>
              </a:lnSpc>
              <a:buNone/>
            </a:pPr>
            <a:r>
              <a:rPr lang="en-GB" sz="1800" dirty="0">
                <a:solidFill>
                  <a:srgbClr val="002060"/>
                </a:solidFill>
                <a:latin typeface="Lucida Sans" panose="020B0602030504020204" pitchFamily="34" charset="0"/>
              </a:rPr>
              <a:t>Paragraph 9.14 of the SEND Code of Practice says that the local authority should consider:</a:t>
            </a:r>
          </a:p>
          <a:p>
            <a:pPr marL="0" indent="0">
              <a:lnSpc>
                <a:spcPct val="120000"/>
              </a:lnSpc>
              <a:buNone/>
            </a:pPr>
            <a:r>
              <a:rPr lang="en-GB" sz="1800" dirty="0">
                <a:solidFill>
                  <a:srgbClr val="002060"/>
                </a:solidFill>
                <a:latin typeface="Lucida Sans" panose="020B0602030504020204" pitchFamily="34" charset="0"/>
              </a:rPr>
              <a:t>  “</a:t>
            </a:r>
            <a:r>
              <a:rPr lang="en-GB" sz="1800" i="1" dirty="0">
                <a:solidFill>
                  <a:srgbClr val="002060"/>
                </a:solidFill>
                <a:latin typeface="Lucida Sans" panose="020B0602030504020204" pitchFamily="34" charset="0"/>
              </a:rPr>
              <a:t>whether there is evidence that despite the early years provider, school or post-16 institution having taken relevant and purposeful action to identify, assess and meet the special educational needs of the child or young person, the child or young person has not made expected progress. “</a:t>
            </a:r>
          </a:p>
          <a:p>
            <a:endParaRPr lang="en-GB" sz="1800" dirty="0">
              <a:solidFill>
                <a:srgbClr val="002060"/>
              </a:solidFill>
              <a:latin typeface="Lucida Sans" panose="020B0602030504020204" pitchFamily="34" charset="0"/>
            </a:endParaRPr>
          </a:p>
          <a:p>
            <a:pPr marL="0" indent="0">
              <a:buNone/>
            </a:pPr>
            <a:r>
              <a:rPr lang="en-GB" sz="1800" dirty="0">
                <a:solidFill>
                  <a:srgbClr val="002060"/>
                </a:solidFill>
                <a:latin typeface="Lucida Sans" panose="020B0602030504020204" pitchFamily="34" charset="0"/>
              </a:rPr>
              <a:t>The reasons for refusing to carry out EHCNA may be because the SEN Panel believe:</a:t>
            </a:r>
          </a:p>
          <a:p>
            <a:pPr marL="342900" indent="-342900">
              <a:lnSpc>
                <a:spcPct val="120000"/>
              </a:lnSpc>
              <a:buFont typeface="Arial" panose="020B0604020202020204" pitchFamily="34" charset="0"/>
              <a:buChar char="•"/>
            </a:pPr>
            <a:r>
              <a:rPr lang="en-GB" sz="1800" dirty="0">
                <a:solidFill>
                  <a:srgbClr val="002060"/>
                </a:solidFill>
                <a:latin typeface="Lucida Sans" panose="020B0602030504020204" pitchFamily="34" charset="0"/>
              </a:rPr>
              <a:t>The information sent with the Request for Assessment shows that the needs are not severe or complex enough to require support via EHCP. </a:t>
            </a:r>
          </a:p>
          <a:p>
            <a:pPr marL="342900" indent="-342900">
              <a:lnSpc>
                <a:spcPct val="120000"/>
              </a:lnSpc>
              <a:buFont typeface="Arial" panose="020B0604020202020204" pitchFamily="34" charset="0"/>
              <a:buChar char="•"/>
            </a:pPr>
            <a:r>
              <a:rPr lang="en-GB" sz="1800" dirty="0">
                <a:solidFill>
                  <a:srgbClr val="002060"/>
                </a:solidFill>
                <a:latin typeface="Lucida Sans" panose="020B0602030504020204" pitchFamily="34" charset="0"/>
              </a:rPr>
              <a:t>The school should be able to provide extra support within the school’s budget</a:t>
            </a:r>
          </a:p>
          <a:p>
            <a:pPr marL="342900" indent="-342900">
              <a:lnSpc>
                <a:spcPct val="120000"/>
              </a:lnSpc>
              <a:buFont typeface="Arial" panose="020B0604020202020204" pitchFamily="34" charset="0"/>
              <a:buChar char="•"/>
            </a:pPr>
            <a:r>
              <a:rPr lang="en-GB" sz="1800" dirty="0">
                <a:solidFill>
                  <a:srgbClr val="002060"/>
                </a:solidFill>
                <a:latin typeface="Lucida Sans" panose="020B0602030504020204" pitchFamily="34" charset="0"/>
              </a:rPr>
              <a:t>There was not enough information or evidence from professionals and nursery/ school/college for the SEN Panel to be able to make a decision</a:t>
            </a:r>
          </a:p>
          <a:p>
            <a:pPr marL="0" indent="0">
              <a:buNone/>
            </a:pPr>
            <a:endParaRPr lang="en-GB" dirty="0">
              <a:solidFill>
                <a:srgbClr val="002060"/>
              </a:solidFill>
            </a:endParaRPr>
          </a:p>
          <a:p>
            <a:pPr>
              <a:buFont typeface="Wingdings" panose="05000000000000000000" pitchFamily="2" charset="2"/>
              <a:buChar char="Ø"/>
            </a:pPr>
            <a:endParaRPr lang="en-GB" dirty="0"/>
          </a:p>
        </p:txBody>
      </p:sp>
      <p:pic>
        <p:nvPicPr>
          <p:cNvPr id="5" name="Picture 4" descr="IASS_logo_WEB">
            <a:extLst>
              <a:ext uri="{FF2B5EF4-FFF2-40B4-BE49-F238E27FC236}">
                <a16:creationId xmlns:a16="http://schemas.microsoft.com/office/drawing/2014/main" id="{A1364BE1-0D9B-FEAE-8375-4B7143C869A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712053" y="5799138"/>
            <a:ext cx="1283494" cy="922341"/>
          </a:xfrm>
          <a:prstGeom prst="rect">
            <a:avLst/>
          </a:prstGeom>
          <a:noFill/>
          <a:ln>
            <a:noFill/>
          </a:ln>
        </p:spPr>
      </p:pic>
      <p:pic>
        <p:nvPicPr>
          <p:cNvPr id="10" name="Audio 9">
            <a:hlinkClick r:id="" action="ppaction://media"/>
            <a:extLst>
              <a:ext uri="{FF2B5EF4-FFF2-40B4-BE49-F238E27FC236}">
                <a16:creationId xmlns:a16="http://schemas.microsoft.com/office/drawing/2014/main" id="{D15BF03C-3DD3-9244-FF23-3C9D441975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163038832"/>
      </p:ext>
    </p:extLst>
  </p:cSld>
  <p:clrMapOvr>
    <a:masterClrMapping/>
  </p:clrMapOvr>
  <mc:AlternateContent xmlns:mc="http://schemas.openxmlformats.org/markup-compatibility/2006" xmlns:p14="http://schemas.microsoft.com/office/powerpoint/2010/main">
    <mc:Choice Requires="p14">
      <p:transition spd="slow" p14:dur="2000" advTm="47902"/>
    </mc:Choice>
    <mc:Fallback xmlns="">
      <p:transition spd="slow" advTm="47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600B-41FC-02BF-0AB4-C4A2163320E6}"/>
              </a:ext>
            </a:extLst>
          </p:cNvPr>
          <p:cNvSpPr>
            <a:spLocks noGrp="1"/>
          </p:cNvSpPr>
          <p:nvPr>
            <p:ph type="title"/>
          </p:nvPr>
        </p:nvSpPr>
        <p:spPr>
          <a:xfrm>
            <a:off x="838200" y="226580"/>
            <a:ext cx="10515600" cy="1038802"/>
          </a:xfrm>
        </p:spPr>
        <p:txBody>
          <a:bodyPr>
            <a:normAutofit/>
          </a:bodyPr>
          <a:lstStyle/>
          <a:p>
            <a:r>
              <a:rPr lang="en-GB" sz="3600" b="1" dirty="0">
                <a:solidFill>
                  <a:schemeClr val="accent2">
                    <a:lumMod val="75000"/>
                  </a:schemeClr>
                </a:solidFill>
                <a:latin typeface="Lucida Sans" panose="020B0602030504020204" pitchFamily="34" charset="0"/>
              </a:rPr>
              <a:t>How do I challenge the LA decision?</a:t>
            </a:r>
            <a:endParaRPr lang="en-GB" sz="3600" dirty="0">
              <a:solidFill>
                <a:schemeClr val="accent2">
                  <a:lumMod val="75000"/>
                </a:schemeClr>
              </a:solidFill>
              <a:latin typeface="Lucida Sans" panose="020B0602030504020204" pitchFamily="34" charset="0"/>
            </a:endParaRPr>
          </a:p>
        </p:txBody>
      </p:sp>
      <p:sp>
        <p:nvSpPr>
          <p:cNvPr id="3" name="Content Placeholder 2">
            <a:extLst>
              <a:ext uri="{FF2B5EF4-FFF2-40B4-BE49-F238E27FC236}">
                <a16:creationId xmlns:a16="http://schemas.microsoft.com/office/drawing/2014/main" id="{216F7590-15E9-A771-1086-D738D30E0B90}"/>
              </a:ext>
            </a:extLst>
          </p:cNvPr>
          <p:cNvSpPr>
            <a:spLocks noGrp="1"/>
          </p:cNvSpPr>
          <p:nvPr>
            <p:ph idx="1"/>
          </p:nvPr>
        </p:nvSpPr>
        <p:spPr>
          <a:xfrm>
            <a:off x="838200" y="1265382"/>
            <a:ext cx="10515600" cy="5021118"/>
          </a:xfrm>
        </p:spPr>
        <p:txBody>
          <a:bodyPr>
            <a:normAutofit fontScale="92500" lnSpcReduction="10000"/>
          </a:bodyPr>
          <a:lstStyle/>
          <a:p>
            <a:pPr marL="0" indent="0">
              <a:buNone/>
            </a:pPr>
            <a:r>
              <a:rPr lang="en-GB" sz="2000" dirty="0">
                <a:solidFill>
                  <a:srgbClr val="002060"/>
                </a:solidFill>
                <a:latin typeface="Lucida Sans" panose="020B0602030504020204" pitchFamily="34" charset="0"/>
              </a:rPr>
              <a:t>The LA will write to inform you of their Refusal to Assess decision. </a:t>
            </a:r>
          </a:p>
          <a:p>
            <a:pPr marL="0" indent="0">
              <a:buNone/>
            </a:pPr>
            <a:r>
              <a:rPr lang="en-GB" sz="2000" dirty="0">
                <a:solidFill>
                  <a:srgbClr val="002060"/>
                </a:solidFill>
                <a:latin typeface="Lucida Sans" panose="020B0602030504020204" pitchFamily="34" charset="0"/>
              </a:rPr>
              <a:t>The letter will explain</a:t>
            </a:r>
          </a:p>
          <a:p>
            <a:r>
              <a:rPr lang="en-GB" sz="2000" dirty="0">
                <a:solidFill>
                  <a:srgbClr val="002060"/>
                </a:solidFill>
                <a:latin typeface="Lucida Sans" panose="020B0602030504020204" pitchFamily="34" charset="0"/>
              </a:rPr>
              <a:t> what to do if you disagree with the decision.  </a:t>
            </a:r>
          </a:p>
          <a:p>
            <a:pPr marL="342900" indent="-342900">
              <a:buFont typeface="Arial" panose="020B0604020202020204" pitchFamily="34" charset="0"/>
              <a:buChar char="•"/>
            </a:pPr>
            <a:r>
              <a:rPr lang="en-GB" sz="2000" dirty="0">
                <a:solidFill>
                  <a:srgbClr val="002060"/>
                </a:solidFill>
                <a:latin typeface="Lucida Sans" panose="020B0602030504020204" pitchFamily="34" charset="0"/>
              </a:rPr>
              <a:t>notifies you of your legal right of appeal to the SEND Tribunal</a:t>
            </a:r>
          </a:p>
          <a:p>
            <a:pPr marL="342900" indent="-342900">
              <a:buFont typeface="Arial" panose="020B0604020202020204" pitchFamily="34" charset="0"/>
              <a:buChar char="•"/>
            </a:pPr>
            <a:r>
              <a:rPr lang="en-GB" sz="2000" dirty="0">
                <a:solidFill>
                  <a:srgbClr val="002060"/>
                </a:solidFill>
                <a:latin typeface="Lucida Sans" panose="020B0602030504020204" pitchFamily="34" charset="0"/>
              </a:rPr>
              <a:t>you need to send this letter LA to the Tribunal when you register your appeal. </a:t>
            </a:r>
          </a:p>
          <a:p>
            <a:pPr marL="342900" indent="-342900">
              <a:buFont typeface="Arial" panose="020B0604020202020204" pitchFamily="34" charset="0"/>
              <a:buChar char="•"/>
            </a:pPr>
            <a:r>
              <a:rPr lang="en-GB" sz="2000" dirty="0">
                <a:solidFill>
                  <a:srgbClr val="002060"/>
                </a:solidFill>
                <a:latin typeface="Lucida Sans" panose="020B0602030504020204" pitchFamily="34" charset="0"/>
              </a:rPr>
              <a:t>The date on the letter is the date your deadline for registering your appeal starts from.  </a:t>
            </a:r>
          </a:p>
          <a:p>
            <a:endParaRPr lang="en-GB" sz="2000" dirty="0">
              <a:solidFill>
                <a:srgbClr val="002060"/>
              </a:solidFill>
              <a:latin typeface="Lucida Sans" panose="020B0602030504020204" pitchFamily="34" charset="0"/>
            </a:endParaRPr>
          </a:p>
          <a:p>
            <a:pPr marL="342900" indent="-342900">
              <a:buFont typeface="Arial" panose="020B0604020202020204" pitchFamily="34" charset="0"/>
              <a:buChar char="•"/>
            </a:pPr>
            <a:r>
              <a:rPr lang="en-GB" sz="2000" dirty="0">
                <a:solidFill>
                  <a:srgbClr val="002060"/>
                </a:solidFill>
                <a:latin typeface="Lucida Sans" panose="020B0602030504020204" pitchFamily="34" charset="0"/>
              </a:rPr>
              <a:t>You now have the right to appeal to the Special Educational Needs and Disability (SEND) Tribunal.</a:t>
            </a:r>
          </a:p>
          <a:p>
            <a:pPr marL="342900" indent="-342900">
              <a:buFont typeface="Arial" panose="020B0604020202020204" pitchFamily="34" charset="0"/>
              <a:buChar char="•"/>
            </a:pPr>
            <a:r>
              <a:rPr lang="en-GB" sz="2000" dirty="0">
                <a:solidFill>
                  <a:srgbClr val="002060"/>
                </a:solidFill>
                <a:latin typeface="Lucida Sans" panose="020B0602030504020204" pitchFamily="34" charset="0"/>
              </a:rPr>
              <a:t>As part of the appeals process, you also have the right to request a Mediation meeting with the LA. This is a way to try and resolve disagreements before appealing to the Tribunal. Information about Mediation will be included in the Refusal to Assess decision letter you receive from the LA.</a:t>
            </a:r>
          </a:p>
          <a:p>
            <a:pPr marL="342900" indent="-342900">
              <a:buFont typeface="Arial" panose="020B0604020202020204" pitchFamily="34" charset="0"/>
              <a:buChar char="•"/>
            </a:pPr>
            <a:r>
              <a:rPr lang="en-GB" sz="2000" dirty="0">
                <a:solidFill>
                  <a:srgbClr val="002060"/>
                </a:solidFill>
                <a:latin typeface="Lucida Sans" panose="020B0602030504020204" pitchFamily="34" charset="0"/>
              </a:rPr>
              <a:t>The letter also mentions about your right to seek impartial advice from IAS Service and how to contact them.</a:t>
            </a:r>
          </a:p>
          <a:p>
            <a:endParaRPr lang="en-GB" sz="2000" dirty="0">
              <a:solidFill>
                <a:srgbClr val="002060"/>
              </a:solidFill>
              <a:latin typeface="Lucida Sans" panose="020B0602030504020204" pitchFamily="34" charset="0"/>
            </a:endParaRPr>
          </a:p>
        </p:txBody>
      </p:sp>
      <p:pic>
        <p:nvPicPr>
          <p:cNvPr id="4" name="Picture 3" descr="IASS_logo_WEB">
            <a:extLst>
              <a:ext uri="{FF2B5EF4-FFF2-40B4-BE49-F238E27FC236}">
                <a16:creationId xmlns:a16="http://schemas.microsoft.com/office/drawing/2014/main" id="{9393F1B5-290A-705B-CE70-84E20ACDB52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712053" y="5799138"/>
            <a:ext cx="1283494" cy="922341"/>
          </a:xfrm>
          <a:prstGeom prst="rect">
            <a:avLst/>
          </a:prstGeom>
          <a:noFill/>
          <a:ln>
            <a:noFill/>
          </a:ln>
        </p:spPr>
      </p:pic>
      <p:pic>
        <p:nvPicPr>
          <p:cNvPr id="15" name="Audio 14">
            <a:hlinkClick r:id="" action="ppaction://media"/>
            <a:extLst>
              <a:ext uri="{FF2B5EF4-FFF2-40B4-BE49-F238E27FC236}">
                <a16:creationId xmlns:a16="http://schemas.microsoft.com/office/drawing/2014/main" id="{6C3794C3-88DA-BB33-8F53-D4497954D9A3}"/>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450000" t="-231250" r="-450000" b="-231250"/>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002459930"/>
      </p:ext>
    </p:extLst>
  </p:cSld>
  <p:clrMapOvr>
    <a:masterClrMapping/>
  </p:clrMapOvr>
  <mc:AlternateContent xmlns:mc="http://schemas.openxmlformats.org/markup-compatibility/2006" xmlns:p14="http://schemas.microsoft.com/office/powerpoint/2010/main">
    <mc:Choice Requires="p14">
      <p:transition spd="slow" p14:dur="2000" advTm="69337"/>
    </mc:Choice>
    <mc:Fallback xmlns="">
      <p:transition spd="slow" advTm="69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5"/>
                </p:tgtEl>
              </p:cMediaNode>
            </p:audio>
          </p:childTnLst>
        </p:cTn>
      </p:par>
    </p:tnLst>
    <p:bldLst>
      <p:bldP spid="3" grpId="0" build="p"/>
    </p:bldLst>
  </p:timing>
  <p:extLst>
    <p:ext uri="{6950BFC3-D8DA-4A85-94F7-54DA5524770B}">
      <p188:commentRel xmlns:p188="http://schemas.microsoft.com/office/powerpoint/2018/8/main" r:id="rId6"/>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9356610" cy="1038251"/>
          </a:xfrm>
        </p:spPr>
        <p:txBody>
          <a:bodyPr>
            <a:noAutofit/>
          </a:bodyPr>
          <a:lstStyle/>
          <a:p>
            <a:r>
              <a:rPr lang="en-GB" sz="3600" b="1" dirty="0">
                <a:solidFill>
                  <a:schemeClr val="accent2">
                    <a:lumMod val="75000"/>
                  </a:schemeClr>
                </a:solidFill>
                <a:latin typeface="Lucida Sans" panose="020B0602030504020204" pitchFamily="34" charset="0"/>
              </a:rPr>
              <a:t>Mediation</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655546"/>
            <a:ext cx="10185008" cy="4523798"/>
          </a:xfrm>
        </p:spPr>
        <p:txBody>
          <a:bodyPr>
            <a:normAutofit/>
          </a:bodyPr>
          <a:lstStyle/>
          <a:p>
            <a:pPr marL="342900" indent="-342900">
              <a:buFont typeface="Arial" panose="020B0604020202020204" pitchFamily="34" charset="0"/>
              <a:buChar char="•"/>
            </a:pPr>
            <a:r>
              <a:rPr lang="en-GB" dirty="0">
                <a:solidFill>
                  <a:srgbClr val="002060"/>
                </a:solidFill>
                <a:latin typeface="Lucida Sans" panose="020B0602030504020204" pitchFamily="34" charset="0"/>
              </a:rPr>
              <a:t>You will need to contact the Mediation Service– the LA decision letter will tell you how to do this. </a:t>
            </a:r>
          </a:p>
          <a:p>
            <a:pPr marL="342900" indent="-342900">
              <a:buFont typeface="Arial" panose="020B0604020202020204" pitchFamily="34" charset="0"/>
              <a:buChar char="•"/>
            </a:pPr>
            <a:r>
              <a:rPr lang="en-GB" dirty="0">
                <a:solidFill>
                  <a:srgbClr val="002060"/>
                </a:solidFill>
                <a:latin typeface="Lucida Sans" panose="020B0602030504020204" pitchFamily="34" charset="0"/>
              </a:rPr>
              <a:t>Mediation Service will explain how mediation works and you can decide whether or not to agree to a mediation meeting. </a:t>
            </a:r>
          </a:p>
          <a:p>
            <a:pPr marL="800100" lvl="1" indent="-342900">
              <a:buFont typeface="Arial" panose="020B0604020202020204" pitchFamily="34" charset="0"/>
              <a:buChar char="•"/>
            </a:pPr>
            <a:r>
              <a:rPr lang="en-GB" dirty="0">
                <a:solidFill>
                  <a:srgbClr val="002060"/>
                </a:solidFill>
                <a:latin typeface="Lucida Sans" panose="020B0602030504020204" pitchFamily="34" charset="0"/>
              </a:rPr>
              <a:t>This is a way of trying to resolve your disagreement with the LA without needing to appeal. </a:t>
            </a:r>
          </a:p>
          <a:p>
            <a:pPr marL="800100" lvl="1" indent="-342900">
              <a:buFont typeface="Arial" panose="020B0604020202020204" pitchFamily="34" charset="0"/>
              <a:buChar char="•"/>
            </a:pPr>
            <a:r>
              <a:rPr lang="en-GB" dirty="0">
                <a:solidFill>
                  <a:srgbClr val="002060"/>
                </a:solidFill>
                <a:latin typeface="Lucida Sans" panose="020B0602030504020204" pitchFamily="34" charset="0"/>
              </a:rPr>
              <a:t>Whether you have a meeting or not, the Mediation Service will issue you with a certificate which you need to submit with your appeal registration.</a:t>
            </a:r>
          </a:p>
          <a:p>
            <a:pPr marL="342900" indent="-342900">
              <a:buFont typeface="Arial" panose="020B0604020202020204" pitchFamily="34" charset="0"/>
              <a:buChar char="•"/>
            </a:pPr>
            <a:r>
              <a:rPr lang="en-GB" dirty="0">
                <a:solidFill>
                  <a:srgbClr val="002060"/>
                </a:solidFill>
                <a:latin typeface="Lucida Sans" panose="020B0602030504020204" pitchFamily="34" charset="0"/>
              </a:rPr>
              <a:t>Your deadline for appealing is 60 days from the date on the LA decision letter OR 30 days from the date on the mediation certificate whichever is the later </a:t>
            </a:r>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Audio 12">
            <a:hlinkClick r:id="" action="ppaction://media"/>
            <a:extLst>
              <a:ext uri="{FF2B5EF4-FFF2-40B4-BE49-F238E27FC236}">
                <a16:creationId xmlns:a16="http://schemas.microsoft.com/office/drawing/2014/main" id="{1F765A85-B40B-A39E-A3BD-1D3E97367101}"/>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450000" t="-231250" r="-450000" b="-231250"/>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08242455"/>
      </p:ext>
    </p:extLst>
  </p:cSld>
  <p:clrMapOvr>
    <a:masterClrMapping/>
  </p:clrMapOvr>
  <mc:AlternateContent xmlns:mc="http://schemas.openxmlformats.org/markup-compatibility/2006" xmlns:p14="http://schemas.microsoft.com/office/powerpoint/2010/main">
    <mc:Choice Requires="p14">
      <p:transition spd="slow" p14:dur="2000" advTm="76431"/>
    </mc:Choice>
    <mc:Fallback xmlns="">
      <p:transition spd="slow" advTm="76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bldLst>
      <p:bldP spid="3" grpId="0" uiExpand="1" build="p"/>
    </p:bldLst>
  </p:timing>
  <p:extLst>
    <p:ext uri="{6950BFC3-D8DA-4A85-94F7-54DA5524770B}">
      <p188:commentRel xmlns:p188="http://schemas.microsoft.com/office/powerpoint/2018/8/main" r:id="rId6"/>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25F920-ECBC-287A-1A49-91ACFE6E896F}"/>
              </a:ext>
            </a:extLst>
          </p:cNvPr>
          <p:cNvPicPr>
            <a:picLocks noChangeAspect="1"/>
          </p:cNvPicPr>
          <p:nvPr/>
        </p:nvPicPr>
        <p:blipFill>
          <a:blip r:embed="rId4"/>
          <a:stretch>
            <a:fillRect/>
          </a:stretch>
        </p:blipFill>
        <p:spPr>
          <a:xfrm>
            <a:off x="3307971" y="0"/>
            <a:ext cx="5576058" cy="6858000"/>
          </a:xfrm>
          <a:prstGeom prst="rect">
            <a:avLst/>
          </a:prstGeom>
        </p:spPr>
      </p:pic>
      <p:pic>
        <p:nvPicPr>
          <p:cNvPr id="38" name="Audio 37">
            <a:hlinkClick r:id="" action="ppaction://media"/>
            <a:extLst>
              <a:ext uri="{FF2B5EF4-FFF2-40B4-BE49-F238E27FC236}">
                <a16:creationId xmlns:a16="http://schemas.microsoft.com/office/drawing/2014/main" id="{C660DCFD-D0D9-0D85-69CC-1E4564A2F3C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83327088"/>
      </p:ext>
    </p:extLst>
  </p:cSld>
  <p:clrMapOvr>
    <a:masterClrMapping/>
  </p:clrMapOvr>
  <mc:AlternateContent xmlns:mc="http://schemas.openxmlformats.org/markup-compatibility/2006" xmlns:p14="http://schemas.microsoft.com/office/powerpoint/2010/main">
    <mc:Choice Requires="p14">
      <p:transition spd="slow" p14:dur="2000" advTm="19898"/>
    </mc:Choice>
    <mc:Fallback xmlns="">
      <p:transition spd="slow" advTm="19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2DFF-1289-4404-BA71-AD51EB36988F}"/>
              </a:ext>
            </a:extLst>
          </p:cNvPr>
          <p:cNvSpPr>
            <a:spLocks noGrp="1"/>
          </p:cNvSpPr>
          <p:nvPr>
            <p:ph type="title"/>
          </p:nvPr>
        </p:nvSpPr>
        <p:spPr/>
        <p:txBody>
          <a:bodyPr>
            <a:normAutofit/>
          </a:bodyPr>
          <a:lstStyle/>
          <a:p>
            <a:r>
              <a:rPr lang="en-GB" sz="3600" b="1" dirty="0">
                <a:solidFill>
                  <a:schemeClr val="accent2">
                    <a:lumMod val="75000"/>
                  </a:schemeClr>
                </a:solidFill>
                <a:latin typeface="Lucida Sans" panose="020B0602030504020204" pitchFamily="34" charset="0"/>
              </a:rPr>
              <a:t>If you decide to appeal</a:t>
            </a:r>
          </a:p>
        </p:txBody>
      </p:sp>
      <p:sp>
        <p:nvSpPr>
          <p:cNvPr id="3" name="Content Placeholder 2">
            <a:extLst>
              <a:ext uri="{FF2B5EF4-FFF2-40B4-BE49-F238E27FC236}">
                <a16:creationId xmlns:a16="http://schemas.microsoft.com/office/drawing/2014/main" id="{1D02D642-DB2F-4EDF-A530-CBB085B49D00}"/>
              </a:ext>
            </a:extLst>
          </p:cNvPr>
          <p:cNvSpPr>
            <a:spLocks noGrp="1"/>
          </p:cNvSpPr>
          <p:nvPr>
            <p:ph idx="1"/>
          </p:nvPr>
        </p:nvSpPr>
        <p:spPr/>
        <p:txBody>
          <a:bodyPr>
            <a:noAutofit/>
          </a:bodyPr>
          <a:lstStyle/>
          <a:p>
            <a:pPr marL="0" indent="0">
              <a:buNone/>
            </a:pPr>
            <a:r>
              <a:rPr lang="en-GB" sz="2200" dirty="0">
                <a:solidFill>
                  <a:srgbClr val="002060"/>
                </a:solidFill>
                <a:latin typeface="Lucida Sans" panose="020B0602030504020204" pitchFamily="34" charset="0"/>
              </a:rPr>
              <a:t>You will need to show the SEND Tribunal evidence that</a:t>
            </a:r>
          </a:p>
          <a:p>
            <a:pPr lvl="1"/>
            <a:r>
              <a:rPr lang="en-GB" sz="2200" dirty="0">
                <a:solidFill>
                  <a:srgbClr val="002060"/>
                </a:solidFill>
                <a:latin typeface="Lucida Sans" panose="020B0602030504020204" pitchFamily="34" charset="0"/>
              </a:rPr>
              <a:t>the child or young person has or may have SEN, and </a:t>
            </a:r>
          </a:p>
          <a:p>
            <a:pPr lvl="1"/>
            <a:r>
              <a:rPr lang="en-GB" sz="2200" dirty="0">
                <a:solidFill>
                  <a:srgbClr val="002060"/>
                </a:solidFill>
                <a:latin typeface="Lucida Sans" panose="020B0602030504020204" pitchFamily="34" charset="0"/>
              </a:rPr>
              <a:t>may need special educational provision through an EHC </a:t>
            </a:r>
          </a:p>
          <a:p>
            <a:pPr marL="457177" lvl="1" indent="0">
              <a:buNone/>
            </a:pPr>
            <a:endParaRPr lang="en-GB" sz="2200" dirty="0">
              <a:solidFill>
                <a:srgbClr val="002060"/>
              </a:solidFill>
              <a:latin typeface="Lucida Sans" panose="020B0602030504020204" pitchFamily="34" charset="0"/>
            </a:endParaRPr>
          </a:p>
          <a:p>
            <a:pPr marL="0" indent="0">
              <a:buNone/>
            </a:pPr>
            <a:r>
              <a:rPr lang="en-GB" sz="2200" dirty="0">
                <a:solidFill>
                  <a:srgbClr val="002060"/>
                </a:solidFill>
                <a:latin typeface="Lucida Sans" panose="020B0602030504020204" pitchFamily="34" charset="0"/>
              </a:rPr>
              <a:t>You can do this by showing that:</a:t>
            </a:r>
          </a:p>
          <a:p>
            <a:pPr lvl="1"/>
            <a:r>
              <a:rPr lang="en-GB" sz="2200" dirty="0">
                <a:solidFill>
                  <a:srgbClr val="002060"/>
                </a:solidFill>
                <a:latin typeface="Lucida Sans" panose="020B0602030504020204" pitchFamily="34" charset="0"/>
              </a:rPr>
              <a:t>a full assessment is the only way to find out what the special educational needs are and what help is needed</a:t>
            </a:r>
          </a:p>
          <a:p>
            <a:pPr lvl="1"/>
            <a:r>
              <a:rPr lang="en-GB" sz="2200" dirty="0">
                <a:solidFill>
                  <a:srgbClr val="002060"/>
                </a:solidFill>
                <a:latin typeface="Lucida Sans" panose="020B0602030504020204" pitchFamily="34" charset="0"/>
              </a:rPr>
              <a:t>the school/institution can’t provide all the extra support needed and that the support needed goes beyond a level that a mainstream school can be expected to provide</a:t>
            </a:r>
          </a:p>
          <a:p>
            <a:pPr lvl="1"/>
            <a:r>
              <a:rPr lang="en-GB" sz="2200" dirty="0">
                <a:solidFill>
                  <a:srgbClr val="002060"/>
                </a:solidFill>
                <a:latin typeface="Lucida Sans" panose="020B0602030504020204" pitchFamily="34" charset="0"/>
              </a:rPr>
              <a:t>the school/institution has provided all the help that could be expected but the child or young person is not making progress.</a:t>
            </a:r>
          </a:p>
        </p:txBody>
      </p:sp>
      <p:sp>
        <p:nvSpPr>
          <p:cNvPr id="4" name="Slide Number Placeholder 3">
            <a:extLst>
              <a:ext uri="{FF2B5EF4-FFF2-40B4-BE49-F238E27FC236}">
                <a16:creationId xmlns:a16="http://schemas.microsoft.com/office/drawing/2014/main" id="{B0E28428-3350-4E82-8993-987DD7BDA1DF}"/>
              </a:ext>
            </a:extLst>
          </p:cNvPr>
          <p:cNvSpPr>
            <a:spLocks noGrp="1"/>
          </p:cNvSpPr>
          <p:nvPr>
            <p:ph type="sldNum" sz="quarter" idx="12"/>
          </p:nvPr>
        </p:nvSpPr>
        <p:spPr/>
        <p:txBody>
          <a:bodyPr/>
          <a:lstStyle/>
          <a:p>
            <a:fld id="{D57F1E4F-1CFF-5643-939E-217C01CDF565}" type="slidenum">
              <a:rPr lang="en-US" smtClean="0"/>
              <a:pPr/>
              <a:t>9</a:t>
            </a:fld>
            <a:endParaRPr lang="en-US"/>
          </a:p>
        </p:txBody>
      </p:sp>
      <p:pic>
        <p:nvPicPr>
          <p:cNvPr id="5" name="Picture 4" descr="IASS_logo_WEB">
            <a:extLst>
              <a:ext uri="{FF2B5EF4-FFF2-40B4-BE49-F238E27FC236}">
                <a16:creationId xmlns:a16="http://schemas.microsoft.com/office/drawing/2014/main" id="{FA9A7FA3-B431-FD55-0126-6CDC883BCA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801350" y="5645150"/>
            <a:ext cx="1104900" cy="847725"/>
          </a:xfrm>
          <a:prstGeom prst="rect">
            <a:avLst/>
          </a:prstGeom>
          <a:noFill/>
          <a:ln>
            <a:noFill/>
          </a:ln>
        </p:spPr>
      </p:pic>
    </p:spTree>
    <p:extLst>
      <p:ext uri="{BB962C8B-B14F-4D97-AF65-F5344CB8AC3E}">
        <p14:creationId xmlns:p14="http://schemas.microsoft.com/office/powerpoint/2010/main" val="58422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TIMING" val="|2.3|13.5"/>
</p:tagLst>
</file>

<file path=ppt/tags/tag2.xml><?xml version="1.0" encoding="utf-8"?>
<p:tagLst xmlns:a="http://schemas.openxmlformats.org/drawingml/2006/main" xmlns:r="http://schemas.openxmlformats.org/officeDocument/2006/relationships" xmlns:p="http://schemas.openxmlformats.org/presentationml/2006/main">
  <p:tag name="TIMING" val="|1.7|8.8"/>
</p:tagLst>
</file>

<file path=ppt/tags/tag3.xml><?xml version="1.0" encoding="utf-8"?>
<p:tagLst xmlns:a="http://schemas.openxmlformats.org/drawingml/2006/main" xmlns:r="http://schemas.openxmlformats.org/officeDocument/2006/relationships" xmlns:p="http://schemas.openxmlformats.org/presentationml/2006/main">
  <p:tag name="TIMING" val="|1.5|16.4|1.9"/>
</p:tagLst>
</file>

<file path=ppt/tags/tag4.xml><?xml version="1.0" encoding="utf-8"?>
<p:tagLst xmlns:a="http://schemas.openxmlformats.org/drawingml/2006/main" xmlns:r="http://schemas.openxmlformats.org/officeDocument/2006/relationships" xmlns:p="http://schemas.openxmlformats.org/presentationml/2006/main">
  <p:tag name="TIMING" val="|1.6|13.3"/>
</p:tagLst>
</file>

<file path=ppt/tags/tag5.xml><?xml version="1.0" encoding="utf-8"?>
<p:tagLst xmlns:a="http://schemas.openxmlformats.org/drawingml/2006/main" xmlns:r="http://schemas.openxmlformats.org/officeDocument/2006/relationships" xmlns:p="http://schemas.openxmlformats.org/presentationml/2006/main">
  <p:tag name="TIMING" val="|1.1|12|4.6|1.4|3.9|10.4|5.9|9.8"/>
</p:tagLst>
</file>

<file path=ppt/tags/tag6.xml><?xml version="1.0" encoding="utf-8"?>
<p:tagLst xmlns:a="http://schemas.openxmlformats.org/drawingml/2006/main" xmlns:r="http://schemas.openxmlformats.org/officeDocument/2006/relationships" xmlns:p="http://schemas.openxmlformats.org/presentationml/2006/main">
  <p:tag name="TIMING" val="|19.6|17.4|19.5"/>
</p:tagLst>
</file>

<file path=ppt/tags/tag7.xml><?xml version="1.0" encoding="utf-8"?>
<p:tagLst xmlns:a="http://schemas.openxmlformats.org/drawingml/2006/main" xmlns:r="http://schemas.openxmlformats.org/officeDocument/2006/relationships" xmlns:p="http://schemas.openxmlformats.org/presentationml/2006/main">
  <p:tag name="TIMING" val="|10|2.3|49.8|7"/>
</p:tagLst>
</file>

<file path=ppt/tags/tag8.xml><?xml version="1.0" encoding="utf-8"?>
<p:tagLst xmlns:a="http://schemas.openxmlformats.org/drawingml/2006/main" xmlns:r="http://schemas.openxmlformats.org/officeDocument/2006/relationships" xmlns:p="http://schemas.openxmlformats.org/presentationml/2006/main">
  <p:tag name="TIMING" val="|2.4|37.4|22.8|2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4858</TotalTime>
  <Words>4239</Words>
  <Application>Microsoft Office PowerPoint</Application>
  <PresentationFormat>Widescreen</PresentationFormat>
  <Paragraphs>249</Paragraphs>
  <Slides>21</Slides>
  <Notes>17</Notes>
  <HiddenSlides>1</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Lucida Sans</vt:lpstr>
      <vt:lpstr>Tahoma</vt:lpstr>
      <vt:lpstr>Times New Roman</vt:lpstr>
      <vt:lpstr>Wingdings</vt:lpstr>
      <vt:lpstr>Office Theme</vt:lpstr>
      <vt:lpstr>Appeal:  Refusal to carry out an EHC  Needs Assessment (EHCNA) </vt:lpstr>
      <vt:lpstr>What is an EHCNA? </vt:lpstr>
      <vt:lpstr>The Legal Test</vt:lpstr>
      <vt:lpstr>What happens when the assessment is not agreed?</vt:lpstr>
      <vt:lpstr>Why might the LA refuse to carry out EHCNA? </vt:lpstr>
      <vt:lpstr>How do I challenge the LA decision?</vt:lpstr>
      <vt:lpstr>Mediation</vt:lpstr>
      <vt:lpstr>PowerPoint Presentation</vt:lpstr>
      <vt:lpstr>If you decide to appeal</vt:lpstr>
      <vt:lpstr>SEND 35a Refusal to Assess form</vt:lpstr>
      <vt:lpstr>PowerPoint Presentation</vt:lpstr>
      <vt:lpstr>PowerPoint Presentation</vt:lpstr>
      <vt:lpstr>Section 2: Question 1- Whether the child or young person has or may have SEN? </vt:lpstr>
      <vt:lpstr>    Section 2: Question 2- Whether the child or young person may require an EHCP?   </vt:lpstr>
      <vt:lpstr>PowerPoint Presentation</vt:lpstr>
      <vt:lpstr>PowerPoint Presentation</vt:lpstr>
      <vt:lpstr>PowerPoint Presentation</vt:lpstr>
      <vt:lpstr>PowerPoint Presentation</vt:lpstr>
      <vt:lpstr>The Appeals process</vt:lpstr>
      <vt:lpstr>Outcome of the appeal</vt:lpstr>
      <vt:lpstr>PowerPoint Presentation</vt:lpstr>
    </vt:vector>
  </TitlesOfParts>
  <Company>Bi Borough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dc:title>
  <dc:creator>Chowdhury, Rahmin: WCC</dc:creator>
  <cp:lastModifiedBy>Bedford, Sarah: WCC</cp:lastModifiedBy>
  <cp:revision>5</cp:revision>
  <dcterms:created xsi:type="dcterms:W3CDTF">2022-10-05T10:59:29Z</dcterms:created>
  <dcterms:modified xsi:type="dcterms:W3CDTF">2023-02-21T11:47:22Z</dcterms:modified>
</cp:coreProperties>
</file>