
<file path=[Content_Types].xml><?xml version="1.0" encoding="utf-8"?>
<Types xmlns="http://schemas.openxmlformats.org/package/2006/content-types">
  <Default Extension="5A3FEA00" ContentType="image/pn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4"/>
  </p:sldMasterIdLst>
  <p:notesMasterIdLst>
    <p:notesMasterId r:id="rId25"/>
  </p:notesMasterIdLst>
  <p:handoutMasterIdLst>
    <p:handoutMasterId r:id="rId26"/>
  </p:handoutMasterIdLst>
  <p:sldIdLst>
    <p:sldId id="256" r:id="rId5"/>
    <p:sldId id="257" r:id="rId6"/>
    <p:sldId id="271" r:id="rId7"/>
    <p:sldId id="273" r:id="rId8"/>
    <p:sldId id="279" r:id="rId9"/>
    <p:sldId id="282" r:id="rId10"/>
    <p:sldId id="274" r:id="rId11"/>
    <p:sldId id="275" r:id="rId12"/>
    <p:sldId id="276" r:id="rId13"/>
    <p:sldId id="280" r:id="rId14"/>
    <p:sldId id="283" r:id="rId15"/>
    <p:sldId id="278" r:id="rId16"/>
    <p:sldId id="281" r:id="rId17"/>
    <p:sldId id="258" r:id="rId18"/>
    <p:sldId id="259" r:id="rId19"/>
    <p:sldId id="270" r:id="rId20"/>
    <p:sldId id="264" r:id="rId21"/>
    <p:sldId id="272" r:id="rId22"/>
    <p:sldId id="263"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FE2B45-D05E-41E6-8ECC-10D468E649A4}" v="1112" dt="2021-11-18T10:43:29.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645" autoAdjust="0"/>
    <p:restoredTop sz="40857" autoAdjust="0"/>
  </p:normalViewPr>
  <p:slideViewPr>
    <p:cSldViewPr snapToGrid="0">
      <p:cViewPr varScale="1">
        <p:scale>
          <a:sx n="43" d="100"/>
          <a:sy n="43" d="100"/>
        </p:scale>
        <p:origin x="822" y="36"/>
      </p:cViewPr>
      <p:guideLst/>
    </p:cSldViewPr>
  </p:slideViewPr>
  <p:outlineViewPr>
    <p:cViewPr>
      <p:scale>
        <a:sx n="33" d="100"/>
        <a:sy n="33" d="100"/>
      </p:scale>
      <p:origin x="0" y="-1420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2331"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edford" userId="399c8025-8d55-40cb-aa6d-ebeaf898153c" providerId="ADAL" clId="{A6FE2B45-D05E-41E6-8ECC-10D468E649A4}"/>
    <pc:docChg chg="modSld">
      <pc:chgData name="Sarah Bedford" userId="399c8025-8d55-40cb-aa6d-ebeaf898153c" providerId="ADAL" clId="{A6FE2B45-D05E-41E6-8ECC-10D468E649A4}" dt="2021-11-18T10:43:29.919" v="60" actId="20577"/>
      <pc:docMkLst>
        <pc:docMk/>
      </pc:docMkLst>
      <pc:sldChg chg="modSp mod">
        <pc:chgData name="Sarah Bedford" userId="399c8025-8d55-40cb-aa6d-ebeaf898153c" providerId="ADAL" clId="{A6FE2B45-D05E-41E6-8ECC-10D468E649A4}" dt="2021-11-18T10:43:01.165" v="31" actId="20577"/>
        <pc:sldMkLst>
          <pc:docMk/>
          <pc:sldMk cId="3203895150" sldId="259"/>
        </pc:sldMkLst>
        <pc:spChg chg="mod">
          <ac:chgData name="Sarah Bedford" userId="399c8025-8d55-40cb-aa6d-ebeaf898153c" providerId="ADAL" clId="{A6FE2B45-D05E-41E6-8ECC-10D468E649A4}" dt="2021-11-18T10:43:01.165" v="31" actId="20577"/>
          <ac:spMkLst>
            <pc:docMk/>
            <pc:sldMk cId="3203895150" sldId="259"/>
            <ac:spMk id="2" creationId="{576A84DC-0901-4E7E-B7B6-54C6E7F1397A}"/>
          </ac:spMkLst>
        </pc:spChg>
      </pc:sldChg>
      <pc:sldChg chg="modSp">
        <pc:chgData name="Sarah Bedford" userId="399c8025-8d55-40cb-aa6d-ebeaf898153c" providerId="ADAL" clId="{A6FE2B45-D05E-41E6-8ECC-10D468E649A4}" dt="2021-11-18T10:43:15.802" v="47" actId="20577"/>
        <pc:sldMkLst>
          <pc:docMk/>
          <pc:sldMk cId="1878861660" sldId="264"/>
        </pc:sldMkLst>
        <pc:spChg chg="mod">
          <ac:chgData name="Sarah Bedford" userId="399c8025-8d55-40cb-aa6d-ebeaf898153c" providerId="ADAL" clId="{A6FE2B45-D05E-41E6-8ECC-10D468E649A4}" dt="2021-11-18T10:43:15.802" v="47" actId="20577"/>
          <ac:spMkLst>
            <pc:docMk/>
            <pc:sldMk cId="1878861660" sldId="264"/>
            <ac:spMk id="2" creationId="{D60E23B7-6EF0-418C-BC1C-C41DE9D963B9}"/>
          </ac:spMkLst>
        </pc:spChg>
      </pc:sldChg>
      <pc:sldChg chg="modSp">
        <pc:chgData name="Sarah Bedford" userId="399c8025-8d55-40cb-aa6d-ebeaf898153c" providerId="ADAL" clId="{A6FE2B45-D05E-41E6-8ECC-10D468E649A4}" dt="2021-11-18T10:43:10.596" v="40" actId="20577"/>
        <pc:sldMkLst>
          <pc:docMk/>
          <pc:sldMk cId="1298166723" sldId="270"/>
        </pc:sldMkLst>
        <pc:spChg chg="mod">
          <ac:chgData name="Sarah Bedford" userId="399c8025-8d55-40cb-aa6d-ebeaf898153c" providerId="ADAL" clId="{A6FE2B45-D05E-41E6-8ECC-10D468E649A4}" dt="2021-11-18T10:43:10.596" v="40" actId="20577"/>
          <ac:spMkLst>
            <pc:docMk/>
            <pc:sldMk cId="1298166723" sldId="270"/>
            <ac:spMk id="2" creationId="{689CA23B-CE76-48F9-B625-130C1026393F}"/>
          </ac:spMkLst>
        </pc:spChg>
      </pc:sldChg>
      <pc:sldChg chg="modSp">
        <pc:chgData name="Sarah Bedford" userId="399c8025-8d55-40cb-aa6d-ebeaf898153c" providerId="ADAL" clId="{A6FE2B45-D05E-41E6-8ECC-10D468E649A4}" dt="2021-11-18T10:43:29.919" v="60" actId="20577"/>
        <pc:sldMkLst>
          <pc:docMk/>
          <pc:sldMk cId="1889928052" sldId="272"/>
        </pc:sldMkLst>
        <pc:spChg chg="mod">
          <ac:chgData name="Sarah Bedford" userId="399c8025-8d55-40cb-aa6d-ebeaf898153c" providerId="ADAL" clId="{A6FE2B45-D05E-41E6-8ECC-10D468E649A4}" dt="2021-11-18T10:43:29.919" v="60" actId="20577"/>
          <ac:spMkLst>
            <pc:docMk/>
            <pc:sldMk cId="1889928052" sldId="272"/>
            <ac:spMk id="2" creationId="{D60E23B7-6EF0-418C-BC1C-C41DE9D963B9}"/>
          </ac:spMkLst>
        </pc:spChg>
      </pc:sldChg>
      <pc:sldChg chg="modSp mod">
        <pc:chgData name="Sarah Bedford" userId="399c8025-8d55-40cb-aa6d-ebeaf898153c" providerId="ADAL" clId="{A6FE2B45-D05E-41E6-8ECC-10D468E649A4}" dt="2021-11-18T10:41:40.799" v="7" actId="20577"/>
        <pc:sldMkLst>
          <pc:docMk/>
          <pc:sldMk cId="1190657014" sldId="276"/>
        </pc:sldMkLst>
        <pc:spChg chg="mod">
          <ac:chgData name="Sarah Bedford" userId="399c8025-8d55-40cb-aa6d-ebeaf898153c" providerId="ADAL" clId="{A6FE2B45-D05E-41E6-8ECC-10D468E649A4}" dt="2021-11-18T10:41:40.799" v="7" actId="20577"/>
          <ac:spMkLst>
            <pc:docMk/>
            <pc:sldMk cId="1190657014" sldId="276"/>
            <ac:spMk id="2" creationId="{B20FD60E-35C7-4B42-8B4A-2DB575EFC22B}"/>
          </ac:spMkLst>
        </pc:spChg>
      </pc:sldChg>
      <pc:sldChg chg="modSp mod">
        <pc:chgData name="Sarah Bedford" userId="399c8025-8d55-40cb-aa6d-ebeaf898153c" providerId="ADAL" clId="{A6FE2B45-D05E-41E6-8ECC-10D468E649A4}" dt="2021-11-18T10:42:12.321" v="19" actId="20577"/>
        <pc:sldMkLst>
          <pc:docMk/>
          <pc:sldMk cId="3206126049" sldId="280"/>
        </pc:sldMkLst>
        <pc:spChg chg="mod">
          <ac:chgData name="Sarah Bedford" userId="399c8025-8d55-40cb-aa6d-ebeaf898153c" providerId="ADAL" clId="{A6FE2B45-D05E-41E6-8ECC-10D468E649A4}" dt="2021-11-18T10:42:12.321" v="19" actId="20577"/>
          <ac:spMkLst>
            <pc:docMk/>
            <pc:sldMk cId="3206126049" sldId="280"/>
            <ac:spMk id="2" creationId="{B20FD60E-35C7-4B42-8B4A-2DB575EFC22B}"/>
          </ac:spMkLst>
        </pc:spChg>
      </pc:sldChg>
      <pc:sldChg chg="modSp mod">
        <pc:chgData name="Sarah Bedford" userId="399c8025-8d55-40cb-aa6d-ebeaf898153c" providerId="ADAL" clId="{A6FE2B45-D05E-41E6-8ECC-10D468E649A4}" dt="2021-11-18T10:42:21.396" v="26" actId="20577"/>
        <pc:sldMkLst>
          <pc:docMk/>
          <pc:sldMk cId="1945494316" sldId="283"/>
        </pc:sldMkLst>
        <pc:spChg chg="mod">
          <ac:chgData name="Sarah Bedford" userId="399c8025-8d55-40cb-aa6d-ebeaf898153c" providerId="ADAL" clId="{A6FE2B45-D05E-41E6-8ECC-10D468E649A4}" dt="2021-11-18T10:42:21.396" v="26" actId="20577"/>
          <ac:spMkLst>
            <pc:docMk/>
            <pc:sldMk cId="1945494316" sldId="283"/>
            <ac:spMk id="2" creationId="{B20FD60E-35C7-4B42-8B4A-2DB575EFC22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ED3327-969A-4F1D-B5D2-C44B0E550B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1DA66B4-94D9-4CDA-82E9-B89BE8CC14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4D46C6-9185-423A-978A-0CE5C231706D}" type="datetimeFigureOut">
              <a:rPr lang="en-GB" smtClean="0"/>
              <a:t>18/11/2021</a:t>
            </a:fld>
            <a:endParaRPr lang="en-GB"/>
          </a:p>
        </p:txBody>
      </p:sp>
      <p:sp>
        <p:nvSpPr>
          <p:cNvPr id="4" name="Footer Placeholder 3">
            <a:extLst>
              <a:ext uri="{FF2B5EF4-FFF2-40B4-BE49-F238E27FC236}">
                <a16:creationId xmlns:a16="http://schemas.microsoft.com/office/drawing/2014/main" id="{49DF0C9D-6A9F-43B1-8A9F-ACEC2F9BB4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5E9E461-C4EE-4213-AE7A-37E34FA3E9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B0DB34-39AD-454E-84C9-D3FEB8633C92}" type="slidenum">
              <a:rPr lang="en-GB" smtClean="0"/>
              <a:t>‹#›</a:t>
            </a:fld>
            <a:endParaRPr lang="en-GB"/>
          </a:p>
        </p:txBody>
      </p:sp>
    </p:spTree>
    <p:extLst>
      <p:ext uri="{BB962C8B-B14F-4D97-AF65-F5344CB8AC3E}">
        <p14:creationId xmlns:p14="http://schemas.microsoft.com/office/powerpoint/2010/main" val="957598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A9332-D23C-404D-9C5A-BE353888C4E5}" type="datetimeFigureOut">
              <a:rPr lang="en-GB" smtClean="0"/>
              <a:t>18/11/2021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EC600-AFBA-4A79-BCBE-472AF6AB618F}" type="slidenum">
              <a:rPr lang="en-GB" smtClean="0"/>
              <a:t>‹#›</a:t>
            </a:fld>
            <a:endParaRPr lang="en-GB"/>
          </a:p>
        </p:txBody>
      </p:sp>
    </p:spTree>
    <p:extLst>
      <p:ext uri="{BB962C8B-B14F-4D97-AF65-F5344CB8AC3E}">
        <p14:creationId xmlns:p14="http://schemas.microsoft.com/office/powerpoint/2010/main" val="661513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8EC600-AFBA-4A79-BCBE-472AF6AB618F}" type="slidenum">
              <a:rPr lang="en-GB" smtClean="0"/>
              <a:t>1</a:t>
            </a:fld>
            <a:endParaRPr lang="en-GB"/>
          </a:p>
        </p:txBody>
      </p:sp>
    </p:spTree>
    <p:extLst>
      <p:ext uri="{BB962C8B-B14F-4D97-AF65-F5344CB8AC3E}">
        <p14:creationId xmlns:p14="http://schemas.microsoft.com/office/powerpoint/2010/main" val="53315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607908" cy="4624001"/>
          </a:xfrm>
        </p:spPr>
        <p:txBody>
          <a:bodyPr/>
          <a:lstStyle/>
          <a:p>
            <a:r>
              <a:rPr lang="en-GB" dirty="0"/>
              <a:t>When it comes to choosing a secondary school you first need to look at the admissions criteria for the schools you might want to apply to.  In addition to that,  you could talk to your child’s primary school SENCO or any professionals working with your child who may be able to help you think about the kind of environment that they will do best in. </a:t>
            </a:r>
          </a:p>
          <a:p>
            <a:endParaRPr lang="en-GB" dirty="0"/>
          </a:p>
          <a:p>
            <a:r>
              <a:rPr lang="en-GB" dirty="0"/>
              <a:t>You can also research the school’s SEN Offer which will explain how they support pupils with SEN and what provision is available at the school. This is called the SEN Information Report and you will find it on the school website. For example, this will tell you how they support pupils in Year 7 who may be vulnerable or need additional support when they first start secondary school. </a:t>
            </a:r>
          </a:p>
          <a:p>
            <a:endParaRPr lang="en-GB" dirty="0"/>
          </a:p>
          <a:p>
            <a:endParaRPr lang="en-GB" dirty="0"/>
          </a:p>
          <a:p>
            <a:r>
              <a:rPr lang="en-GB" dirty="0"/>
              <a:t>Then you might want to consider other factors when making a choice amongst your local schools. </a:t>
            </a:r>
          </a:p>
          <a:p>
            <a:endParaRPr lang="en-GB" dirty="0"/>
          </a:p>
          <a:p>
            <a:r>
              <a:rPr lang="en-GB" dirty="0"/>
              <a:t>Other information you can look for might include the curriculum that is on offer. What is their curriculum offer?  What enrichment activities can your child do? How big is the school and </a:t>
            </a:r>
            <a:r>
              <a:rPr lang="en-GB" dirty="0" err="1"/>
              <a:t>hw</a:t>
            </a:r>
            <a:r>
              <a:rPr lang="en-GB" dirty="0"/>
              <a:t> will the environment affect your child.  How does your child cope with travelling?  So although you need to apply through the general admissions process there is a lot you can inform yourself about before you list your school choices. </a:t>
            </a:r>
          </a:p>
        </p:txBody>
      </p:sp>
      <p:sp>
        <p:nvSpPr>
          <p:cNvPr id="4" name="Slide Number Placeholder 3"/>
          <p:cNvSpPr>
            <a:spLocks noGrp="1"/>
          </p:cNvSpPr>
          <p:nvPr>
            <p:ph type="sldNum" sz="quarter" idx="5"/>
          </p:nvPr>
        </p:nvSpPr>
        <p:spPr/>
        <p:txBody>
          <a:bodyPr/>
          <a:lstStyle/>
          <a:p>
            <a:fld id="{028EC600-AFBA-4A79-BCBE-472AF6AB618F}" type="slidenum">
              <a:rPr lang="en-GB" smtClean="0"/>
              <a:t>10</a:t>
            </a:fld>
            <a:endParaRPr lang="en-GB"/>
          </a:p>
        </p:txBody>
      </p:sp>
    </p:spTree>
    <p:extLst>
      <p:ext uri="{BB962C8B-B14F-4D97-AF65-F5344CB8AC3E}">
        <p14:creationId xmlns:p14="http://schemas.microsoft.com/office/powerpoint/2010/main" val="3260584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607908" cy="4624001"/>
          </a:xfrm>
        </p:spPr>
        <p:txBody>
          <a:bodyPr/>
          <a:lstStyle/>
          <a:p>
            <a:r>
              <a:rPr lang="en-GB" dirty="0"/>
              <a:t>When your child’s secondary school is confirmed to you by the </a:t>
            </a:r>
            <a:r>
              <a:rPr lang="en-GB" dirty="0" err="1"/>
              <a:t>westminster</a:t>
            </a:r>
            <a:r>
              <a:rPr lang="en-GB" dirty="0"/>
              <a:t> schools admissions team, you can start planning for their transition to the new school.  </a:t>
            </a:r>
          </a:p>
          <a:p>
            <a:r>
              <a:rPr lang="en-GB" dirty="0"/>
              <a:t>You can talk to the primary school SENCO about how your child can be supported during Year 6 to prepare them for Year 7</a:t>
            </a:r>
          </a:p>
          <a:p>
            <a:r>
              <a:rPr lang="en-GB" dirty="0"/>
              <a:t>You can ask to meet with the secondary school SENCO to find out what support they can offer, and so that you can tell them about your child, what their needs are and how they have been supported at primary school.  </a:t>
            </a:r>
          </a:p>
          <a:p>
            <a:r>
              <a:rPr lang="en-GB" dirty="0"/>
              <a:t>It is a requirement that primary and secondary schools work together to share information on all the pupils that will be joining year 7 so the school SENCOs will also be talking to each other. </a:t>
            </a:r>
          </a:p>
        </p:txBody>
      </p:sp>
      <p:sp>
        <p:nvSpPr>
          <p:cNvPr id="4" name="Slide Number Placeholder 3"/>
          <p:cNvSpPr>
            <a:spLocks noGrp="1"/>
          </p:cNvSpPr>
          <p:nvPr>
            <p:ph type="sldNum" sz="quarter" idx="5"/>
          </p:nvPr>
        </p:nvSpPr>
        <p:spPr/>
        <p:txBody>
          <a:bodyPr/>
          <a:lstStyle/>
          <a:p>
            <a:fld id="{028EC600-AFBA-4A79-BCBE-472AF6AB618F}" type="slidenum">
              <a:rPr lang="en-GB" smtClean="0"/>
              <a:t>11</a:t>
            </a:fld>
            <a:endParaRPr lang="en-GB"/>
          </a:p>
        </p:txBody>
      </p:sp>
    </p:spTree>
    <p:extLst>
      <p:ext uri="{BB962C8B-B14F-4D97-AF65-F5344CB8AC3E}">
        <p14:creationId xmlns:p14="http://schemas.microsoft.com/office/powerpoint/2010/main" val="46646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875639" cy="4891732"/>
          </a:xfrm>
        </p:spPr>
        <p:txBody>
          <a:bodyPr/>
          <a:lstStyle/>
          <a:p>
            <a:r>
              <a:rPr lang="en-GB" dirty="0"/>
              <a:t>If your child has an Education Health Care Plan you will not make an application through the general admissions process. You will need to work with the local authority SEN team.  It is important that everyone is satisfied that the school you are asking for is able to meet your child’s needs before the school is named in Section I of your child’s EHCP. </a:t>
            </a:r>
          </a:p>
          <a:p>
            <a:endParaRPr lang="en-GB" dirty="0"/>
          </a:p>
          <a:p>
            <a:r>
              <a:rPr lang="en-GB" dirty="0"/>
              <a:t>There are two opportunities for you to make a request for your child’s secondary school. The first of these is at the Phase Transfer Review usually held during Year 5 in order to meet the 15 February deadline in the year your child will transfer schools.  You can let the LA know what your choice of secondary school is at this meeting. </a:t>
            </a:r>
          </a:p>
          <a:p>
            <a:endParaRPr lang="en-GB" dirty="0"/>
          </a:p>
          <a:p>
            <a:r>
              <a:rPr lang="en-GB" dirty="0"/>
              <a:t>However, you will also receive a letter from the LA usually before the end of the summer term when your child is still in Year 5.  This is called the School Preferences Form. You MUST complete this form and send it back to the LA promptly.  If you don’t, the LA may assume you are not making a request for a specific school and they may name one for you in the Final Amended Plan.  It doesn’t matter if you’ve already discussed Year 7 at the Review, you have to complete this form and return it by the LA’s deadline. </a:t>
            </a:r>
          </a:p>
          <a:p>
            <a:endParaRPr lang="en-GB" dirty="0"/>
          </a:p>
          <a:p>
            <a:r>
              <a:rPr lang="en-GB" dirty="0"/>
              <a:t>The LA will then consult with the school/s you have requested – this is a requirement under the Children &amp; Families Act and the SEND Code of Practice – and once they have completed the consultations and the school has responded the LA will then amend your child’s plan to state in Section I the </a:t>
            </a:r>
            <a:r>
              <a:rPr lang="en-GB" dirty="0" err="1"/>
              <a:t>secondeary</a:t>
            </a:r>
            <a:r>
              <a:rPr lang="en-GB" dirty="0"/>
              <a:t> school your child will be attending from September. </a:t>
            </a:r>
          </a:p>
          <a:p>
            <a:endParaRPr lang="en-GB" dirty="0"/>
          </a:p>
          <a:p>
            <a:r>
              <a:rPr lang="en-GB" dirty="0"/>
              <a:t>It is a good idea to start attending open events at secondary schools during the autumn term of Year 5 so that you are already well informed about the choices</a:t>
            </a:r>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12</a:t>
            </a:fld>
            <a:endParaRPr lang="en-GB"/>
          </a:p>
        </p:txBody>
      </p:sp>
    </p:spTree>
    <p:extLst>
      <p:ext uri="{BB962C8B-B14F-4D97-AF65-F5344CB8AC3E}">
        <p14:creationId xmlns:p14="http://schemas.microsoft.com/office/powerpoint/2010/main" val="1389605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875639" cy="4636359"/>
          </a:xfrm>
        </p:spPr>
        <p:txBody>
          <a:bodyPr/>
          <a:lstStyle/>
          <a:p>
            <a:r>
              <a:rPr lang="en-GB" dirty="0"/>
              <a:t>If you are unsuccessful in gaining a place at your preferred secondary school, you do have the legal right to appeal the school named in Section I of the Plan. As soon as you receive the Final Amended Plan naming the school your child will attend from Year 7, you should begin </a:t>
            </a:r>
            <a:r>
              <a:rPr lang="en-GB" dirty="0" err="1"/>
              <a:t>th</a:t>
            </a:r>
            <a:r>
              <a:rPr lang="en-GB" dirty="0"/>
              <a:t> </a:t>
            </a:r>
            <a:r>
              <a:rPr lang="en-GB" dirty="0" err="1"/>
              <a:t>eappeal</a:t>
            </a:r>
            <a:r>
              <a:rPr lang="en-GB" dirty="0"/>
              <a:t> process to make sure your appeal is concluded before the start of the new school year in September. </a:t>
            </a:r>
          </a:p>
          <a:p>
            <a:r>
              <a:rPr lang="en-GB" dirty="0"/>
              <a:t>Please contact Westminster IASS for advice on making an appeal.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EC600-AFBA-4A79-BCBE-472AF6AB61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30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reasons why you and your child may be anxious about the transition to secondary school</a:t>
            </a:r>
            <a:r>
              <a:rPr lang="en-GB" baseline="0" dirty="0"/>
              <a:t> and for children with SEND this can be more difficult. </a:t>
            </a:r>
          </a:p>
          <a:p>
            <a:endParaRPr lang="en-GB" dirty="0"/>
          </a:p>
          <a:p>
            <a:r>
              <a:rPr lang="en-GB" baseline="0" dirty="0"/>
              <a:t>When you are speaking to your child’s primary school or the new secondary school, you might find it helpful to think about some of the areas listed on this slide and how your child may feel about them, so that you can work with the schools to make sure the right support is in place, or if your child has a Plan, that the right provision is written in to your child’s EHCP.  Think about what your child’s needs are, and how those needs may be impacted by the change in school.  Think about what support they might need before, during and after the transition. </a:t>
            </a:r>
          </a:p>
          <a:p>
            <a:endParaRPr lang="en-GB" baseline="0" dirty="0"/>
          </a:p>
          <a:p>
            <a:r>
              <a:rPr lang="en-GB" baseline="0" dirty="0"/>
              <a:t>If your child doesn’t have a Plan but is on SEN Support, your child’s current primary school should be sharing information with their secondary school, and you can ask for a meeting with the SENCO at the new school to discuss your </a:t>
            </a:r>
            <a:r>
              <a:rPr lang="en-GB" baseline="0" dirty="0" err="1"/>
              <a:t>childs</a:t>
            </a:r>
            <a:r>
              <a:rPr lang="en-GB" baseline="0" dirty="0"/>
              <a:t> SEN Support Plan and their needs in relation to the transition. </a:t>
            </a:r>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14</a:t>
            </a:fld>
            <a:endParaRPr lang="en-GB"/>
          </a:p>
        </p:txBody>
      </p:sp>
    </p:spTree>
    <p:extLst>
      <p:ext uri="{BB962C8B-B14F-4D97-AF65-F5344CB8AC3E}">
        <p14:creationId xmlns:p14="http://schemas.microsoft.com/office/powerpoint/2010/main" val="384263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Once your child’s school place is confirmed, primary and secondary schools will start planning for the transition. </a:t>
            </a:r>
          </a:p>
          <a:p>
            <a:endParaRPr lang="en-GB" dirty="0"/>
          </a:p>
          <a:p>
            <a:r>
              <a:rPr lang="en-GB" dirty="0"/>
              <a:t>Once your child is in Year 5 or Year 6, you should be having regular discussion with the SENCO about their progress and about their support Plan, and you can start discussing what the transition programme should look like for your child during years 5 &amp; 6 and into year 7. </a:t>
            </a:r>
          </a:p>
        </p:txBody>
      </p:sp>
      <p:sp>
        <p:nvSpPr>
          <p:cNvPr id="4" name="Slide Number Placeholder 3"/>
          <p:cNvSpPr>
            <a:spLocks noGrp="1"/>
          </p:cNvSpPr>
          <p:nvPr>
            <p:ph type="sldNum" sz="quarter" idx="5"/>
          </p:nvPr>
        </p:nvSpPr>
        <p:spPr/>
        <p:txBody>
          <a:bodyPr/>
          <a:lstStyle/>
          <a:p>
            <a:fld id="{028EC600-AFBA-4A79-BCBE-472AF6AB618F}" type="slidenum">
              <a:rPr lang="en-GB" smtClean="0"/>
              <a:t>15</a:t>
            </a:fld>
            <a:endParaRPr lang="en-GB"/>
          </a:p>
        </p:txBody>
      </p:sp>
    </p:spTree>
    <p:extLst>
      <p:ext uri="{BB962C8B-B14F-4D97-AF65-F5344CB8AC3E}">
        <p14:creationId xmlns:p14="http://schemas.microsoft.com/office/powerpoint/2010/main" val="4246768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Primary and secondary schools r work closely together to prepare all Year 6 pupils for the transition to Year 7.  </a:t>
            </a:r>
          </a:p>
          <a:p>
            <a:endParaRPr lang="en-GB" dirty="0"/>
          </a:p>
          <a:p>
            <a:r>
              <a:rPr lang="en-GB" dirty="0"/>
              <a:t>Primary schools need to ensure that they share information with secondary schools as soon as possible, They should transfer all relevant information on their Year 6 pupils to the new school, this includes attainment information (how well they do academically), but also when a child has additional needs it should include information on how they have been supported at Primary school. </a:t>
            </a:r>
          </a:p>
          <a:p>
            <a:endParaRPr lang="en-GB" dirty="0"/>
          </a:p>
          <a:p>
            <a:r>
              <a:rPr lang="en-GB" dirty="0"/>
              <a:t>Year 6 </a:t>
            </a:r>
            <a:r>
              <a:rPr lang="en-GB" dirty="0" err="1"/>
              <a:t>teacihing</a:t>
            </a:r>
            <a:r>
              <a:rPr lang="en-GB" dirty="0"/>
              <a:t> needs to focus on readiness for secondary school, so primary schools should also be planning a programme of events and lessons for Year 6 pupils.   This might include travel training (road safety awareness), PHSE sessions which cover healthy minds, including emotional wellbeing, resilience, mental health , workshops on transition to secondary, preparation days at primary school, trips to visit their new schools once places are confirmed etc.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16</a:t>
            </a:fld>
            <a:endParaRPr lang="en-GB"/>
          </a:p>
        </p:txBody>
      </p:sp>
    </p:spTree>
    <p:extLst>
      <p:ext uri="{BB962C8B-B14F-4D97-AF65-F5344CB8AC3E}">
        <p14:creationId xmlns:p14="http://schemas.microsoft.com/office/powerpoint/2010/main" val="1078329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a:t>
            </a:r>
          </a:p>
          <a:p>
            <a:r>
              <a:rPr lang="en-GB" dirty="0"/>
              <a:t>If your child is on SEN Support you can ask the primary school what information they will be sharing with the new secondary school. </a:t>
            </a:r>
          </a:p>
          <a:p>
            <a:r>
              <a:rPr lang="en-GB" dirty="0"/>
              <a:t>CLICK</a:t>
            </a:r>
          </a:p>
          <a:p>
            <a:r>
              <a:rPr lang="en-GB" dirty="0"/>
              <a:t>You can discuss their SEN Support Plan and any additional support your child may need for a successful transition. If your child has an EHCP, you  can ask for some transition related outcomes, and if necessary some enhanced provision to be written in to the Plan at the phase transfer review. For example, could they make some additional visits to the secondary school before the end of the summer term? </a:t>
            </a:r>
          </a:p>
          <a:p>
            <a:r>
              <a:rPr lang="en-GB" dirty="0"/>
              <a:t> Some children may need other support </a:t>
            </a:r>
            <a:r>
              <a:rPr lang="en-GB" dirty="0" err="1"/>
              <a:t>eg</a:t>
            </a:r>
            <a:r>
              <a:rPr lang="en-GB" dirty="0"/>
              <a:t> visual timetables / social stories etc to help them through the transition.</a:t>
            </a:r>
          </a:p>
          <a:p>
            <a:endParaRPr lang="en-GB" dirty="0"/>
          </a:p>
          <a:p>
            <a:endParaRPr lang="en-GB" dirty="0"/>
          </a:p>
          <a:p>
            <a:r>
              <a:rPr lang="en-GB" dirty="0"/>
              <a:t>You can also ask for a meeting with the primary and secondary school SENCOs to discuss your child’s transition. If your child has an EHCP they may be able to attend the next Annual Review. </a:t>
            </a:r>
          </a:p>
          <a:p>
            <a:endParaRPr lang="en-GB" dirty="0"/>
          </a:p>
          <a:p>
            <a:endParaRPr lang="en-GB" dirty="0"/>
          </a:p>
          <a:p>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You can also ask for a One Page Profile to be completed, which summarises your child’s needs and the best way for them to be supported at school.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17</a:t>
            </a:fld>
            <a:endParaRPr lang="en-GB"/>
          </a:p>
        </p:txBody>
      </p:sp>
    </p:spTree>
    <p:extLst>
      <p:ext uri="{BB962C8B-B14F-4D97-AF65-F5344CB8AC3E}">
        <p14:creationId xmlns:p14="http://schemas.microsoft.com/office/powerpoint/2010/main" val="882378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I’ve already said your child’s primary school should be working to prepare all Year 6 children for the transition to secondary school and if your child has SEN then they should be talking to you about any additional support your child may need. </a:t>
            </a:r>
          </a:p>
          <a:p>
            <a:endParaRPr lang="en-GB" dirty="0"/>
          </a:p>
          <a:p>
            <a:r>
              <a:rPr lang="en-GB" dirty="0"/>
              <a:t>At the same time there are things the secondary school can be doing, we’ve already discussed some of these but once your child’s place is confirmed, there are lots of suggestions here for how secondary school should be preparing you and your child for the transitions</a:t>
            </a:r>
          </a:p>
        </p:txBody>
      </p:sp>
      <p:sp>
        <p:nvSpPr>
          <p:cNvPr id="4" name="Slide Number Placeholder 3"/>
          <p:cNvSpPr>
            <a:spLocks noGrp="1"/>
          </p:cNvSpPr>
          <p:nvPr>
            <p:ph type="sldNum" sz="quarter" idx="5"/>
          </p:nvPr>
        </p:nvSpPr>
        <p:spPr/>
        <p:txBody>
          <a:bodyPr/>
          <a:lstStyle/>
          <a:p>
            <a:fld id="{028EC600-AFBA-4A79-BCBE-472AF6AB618F}" type="slidenum">
              <a:rPr lang="en-GB" smtClean="0"/>
              <a:t>18</a:t>
            </a:fld>
            <a:endParaRPr lang="en-GB"/>
          </a:p>
        </p:txBody>
      </p:sp>
    </p:spTree>
    <p:extLst>
      <p:ext uri="{BB962C8B-B14F-4D97-AF65-F5344CB8AC3E}">
        <p14:creationId xmlns:p14="http://schemas.microsoft.com/office/powerpoint/2010/main" val="3496351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support your child at home to prepare them for the move to secondary school.</a:t>
            </a:r>
          </a:p>
          <a:p>
            <a:endParaRPr lang="en-GB" dirty="0"/>
          </a:p>
          <a:p>
            <a:r>
              <a:rPr lang="en-GB" dirty="0"/>
              <a:t>Look at the school website with your child</a:t>
            </a:r>
          </a:p>
          <a:p>
            <a:endParaRPr lang="en-GB" dirty="0"/>
          </a:p>
          <a:p>
            <a:r>
              <a:rPr lang="en-GB" dirty="0"/>
              <a:t>Practice the journey together</a:t>
            </a:r>
          </a:p>
          <a:p>
            <a:endParaRPr lang="en-GB" dirty="0"/>
          </a:p>
          <a:p>
            <a:r>
              <a:rPr lang="en-GB" dirty="0"/>
              <a:t>Start introducing the new routine</a:t>
            </a:r>
          </a:p>
          <a:p>
            <a:endParaRPr lang="en-GB" dirty="0"/>
          </a:p>
          <a:p>
            <a:r>
              <a:rPr lang="en-GB" dirty="0"/>
              <a:t>Introduce the new uniform / school bag</a:t>
            </a:r>
          </a:p>
          <a:p>
            <a:endParaRPr lang="en-GB" dirty="0"/>
          </a:p>
          <a:p>
            <a:r>
              <a:rPr lang="en-GB" dirty="0"/>
              <a:t>Speak to the SENCO if you have any concerns</a:t>
            </a:r>
          </a:p>
        </p:txBody>
      </p:sp>
      <p:sp>
        <p:nvSpPr>
          <p:cNvPr id="4" name="Slide Number Placeholder 3"/>
          <p:cNvSpPr>
            <a:spLocks noGrp="1"/>
          </p:cNvSpPr>
          <p:nvPr>
            <p:ph type="sldNum" sz="quarter" idx="5"/>
          </p:nvPr>
        </p:nvSpPr>
        <p:spPr/>
        <p:txBody>
          <a:bodyPr/>
          <a:lstStyle/>
          <a:p>
            <a:fld id="{028EC600-AFBA-4A79-BCBE-472AF6AB618F}" type="slidenum">
              <a:rPr lang="en-GB" smtClean="0"/>
              <a:t>19</a:t>
            </a:fld>
            <a:endParaRPr lang="en-GB"/>
          </a:p>
        </p:txBody>
      </p:sp>
    </p:spTree>
    <p:extLst>
      <p:ext uri="{BB962C8B-B14F-4D97-AF65-F5344CB8AC3E}">
        <p14:creationId xmlns:p14="http://schemas.microsoft.com/office/powerpoint/2010/main" val="294819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our information session.  WIASS is a free service for all parents and carers in Westminster who have children with SEND, and for young people aged 16 to 25</a:t>
            </a:r>
          </a:p>
        </p:txBody>
      </p:sp>
      <p:sp>
        <p:nvSpPr>
          <p:cNvPr id="4" name="Slide Number Placeholder 3"/>
          <p:cNvSpPr>
            <a:spLocks noGrp="1"/>
          </p:cNvSpPr>
          <p:nvPr>
            <p:ph type="sldNum" sz="quarter" idx="5"/>
          </p:nvPr>
        </p:nvSpPr>
        <p:spPr/>
        <p:txBody>
          <a:bodyPr/>
          <a:lstStyle/>
          <a:p>
            <a:fld id="{028EC600-AFBA-4A79-BCBE-472AF6AB618F}" type="slidenum">
              <a:rPr lang="en-GB" smtClean="0"/>
              <a:t>2</a:t>
            </a:fld>
            <a:endParaRPr lang="en-GB"/>
          </a:p>
        </p:txBody>
      </p:sp>
    </p:spTree>
    <p:extLst>
      <p:ext uri="{BB962C8B-B14F-4D97-AF65-F5344CB8AC3E}">
        <p14:creationId xmlns:p14="http://schemas.microsoft.com/office/powerpoint/2010/main" val="236947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watching this information session. </a:t>
            </a:r>
          </a:p>
          <a:p>
            <a:r>
              <a:rPr lang="en-GB" dirty="0"/>
              <a:t>For more information, advice and support please look at our website www.westminsteriass.co.uk where you will also find our contact details. </a:t>
            </a:r>
          </a:p>
        </p:txBody>
      </p:sp>
      <p:sp>
        <p:nvSpPr>
          <p:cNvPr id="4" name="Slide Number Placeholder 3"/>
          <p:cNvSpPr>
            <a:spLocks noGrp="1"/>
          </p:cNvSpPr>
          <p:nvPr>
            <p:ph type="sldNum" sz="quarter" idx="5"/>
          </p:nvPr>
        </p:nvSpPr>
        <p:spPr/>
        <p:txBody>
          <a:bodyPr/>
          <a:lstStyle/>
          <a:p>
            <a:fld id="{028EC600-AFBA-4A79-BCBE-472AF6AB618F}" type="slidenum">
              <a:rPr lang="en-GB" smtClean="0"/>
              <a:t>20</a:t>
            </a:fld>
            <a:endParaRPr lang="en-GB"/>
          </a:p>
        </p:txBody>
      </p:sp>
    </p:spTree>
    <p:extLst>
      <p:ext uri="{BB962C8B-B14F-4D97-AF65-F5344CB8AC3E}">
        <p14:creationId xmlns:p14="http://schemas.microsoft.com/office/powerpoint/2010/main" val="93946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Today’s session is for parents of children with special educational needs who are currently in Year 5 or Year 6. We’re going to talk about when the process for transitioning to secondary school should begin for those children on SEN Support and for those with an Education Health Care Plan.  </a:t>
            </a:r>
          </a:p>
        </p:txBody>
      </p:sp>
      <p:sp>
        <p:nvSpPr>
          <p:cNvPr id="4" name="Slide Number Placeholder 3"/>
          <p:cNvSpPr>
            <a:spLocks noGrp="1"/>
          </p:cNvSpPr>
          <p:nvPr>
            <p:ph type="sldNum" sz="quarter" idx="5"/>
          </p:nvPr>
        </p:nvSpPr>
        <p:spPr/>
        <p:txBody>
          <a:bodyPr/>
          <a:lstStyle/>
          <a:p>
            <a:fld id="{028EC600-AFBA-4A79-BCBE-472AF6AB618F}" type="slidenum">
              <a:rPr lang="en-GB" smtClean="0"/>
              <a:t>3</a:t>
            </a:fld>
            <a:endParaRPr lang="en-GB"/>
          </a:p>
        </p:txBody>
      </p:sp>
    </p:spTree>
    <p:extLst>
      <p:ext uri="{BB962C8B-B14F-4D97-AF65-F5344CB8AC3E}">
        <p14:creationId xmlns:p14="http://schemas.microsoft.com/office/powerpoint/2010/main" val="150028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574589" y="4351122"/>
            <a:ext cx="5486400" cy="4389224"/>
          </a:xfrm>
        </p:spPr>
        <p:txBody>
          <a:bodyPr/>
          <a:lstStyle/>
          <a:p>
            <a:r>
              <a:rPr lang="en-GB" dirty="0"/>
              <a:t>It’s really important that your child’s transition to secondary school is well managed by the primary school and secondary school, and that there is a plan in place to support them during this change, whether they have an EHCP or not  </a:t>
            </a:r>
          </a:p>
          <a:p>
            <a:endParaRPr lang="en-GB" dirty="0"/>
          </a:p>
          <a:p>
            <a:r>
              <a:rPr lang="en-GB" dirty="0"/>
              <a:t>Every child is different and some will need more support than others to make successful transitions</a:t>
            </a:r>
          </a:p>
          <a:p>
            <a:endParaRPr lang="en-GB" dirty="0"/>
          </a:p>
          <a:p>
            <a:r>
              <a:rPr lang="en-GB" dirty="0"/>
              <a:t>Today we are going to look at what the law and guidance says about transitions from one key phase of education to another,  and we’ll also look at how primary and secondary schools should work together for successful transitions from year 6 to year 7.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4</a:t>
            </a:fld>
            <a:endParaRPr lang="en-GB"/>
          </a:p>
        </p:txBody>
      </p:sp>
    </p:spTree>
    <p:extLst>
      <p:ext uri="{BB962C8B-B14F-4D97-AF65-F5344CB8AC3E}">
        <p14:creationId xmlns:p14="http://schemas.microsoft.com/office/powerpoint/2010/main" val="247736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are very welcome to ask questions today by putting them in the chat during the presentation, and we’ll have time for questions at the end.  If you want more detailed and bespoke advice about your particular situation, please make an appointment with one of our case workers who can spend more time going in to your situation in detail. </a:t>
            </a:r>
          </a:p>
        </p:txBody>
      </p:sp>
      <p:sp>
        <p:nvSpPr>
          <p:cNvPr id="4" name="Slide Number Placeholder 3"/>
          <p:cNvSpPr>
            <a:spLocks noGrp="1"/>
          </p:cNvSpPr>
          <p:nvPr>
            <p:ph type="sldNum" sz="quarter" idx="5"/>
          </p:nvPr>
        </p:nvSpPr>
        <p:spPr/>
        <p:txBody>
          <a:bodyPr/>
          <a:lstStyle/>
          <a:p>
            <a:fld id="{028EC600-AFBA-4A79-BCBE-472AF6AB618F}" type="slidenum">
              <a:rPr lang="en-GB" smtClean="0"/>
              <a:t>5</a:t>
            </a:fld>
            <a:endParaRPr lang="en-GB"/>
          </a:p>
        </p:txBody>
      </p:sp>
    </p:spTree>
    <p:extLst>
      <p:ext uri="{BB962C8B-B14F-4D97-AF65-F5344CB8AC3E}">
        <p14:creationId xmlns:p14="http://schemas.microsoft.com/office/powerpoint/2010/main" val="1687649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SEND Code of Practice is a set of guidelines that the DfE say local authorities and schools should follow. </a:t>
            </a:r>
          </a:p>
          <a:p>
            <a:r>
              <a:rPr lang="en-GB" dirty="0"/>
              <a:t>without exception</a:t>
            </a:r>
          </a:p>
          <a:p>
            <a:r>
              <a:rPr lang="en-GB" dirty="0"/>
              <a:t>guidance that must be followed by law – unless there is a good reason not to</a:t>
            </a:r>
          </a:p>
          <a:p>
            <a:r>
              <a:rPr lang="en-GB" dirty="0"/>
              <a:t>And it explains the duties of organisations that work with and support children and young people with special educational needs and </a:t>
            </a:r>
            <a:r>
              <a:rPr lang="en-GB" dirty="0" err="1"/>
              <a:t>disabilitie</a:t>
            </a:r>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6</a:t>
            </a:fld>
            <a:endParaRPr lang="en-GB"/>
          </a:p>
        </p:txBody>
      </p:sp>
    </p:spTree>
    <p:extLst>
      <p:ext uri="{BB962C8B-B14F-4D97-AF65-F5344CB8AC3E}">
        <p14:creationId xmlns:p14="http://schemas.microsoft.com/office/powerpoint/2010/main" val="175281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Code makes it clear that planning and preparation for transitions should be a focus for SEN Support pupils, and this includes the sharing of information on your child’s needs and how they have been supported at primary school. </a:t>
            </a:r>
          </a:p>
        </p:txBody>
      </p:sp>
      <p:sp>
        <p:nvSpPr>
          <p:cNvPr id="4" name="Slide Number Placeholder 3"/>
          <p:cNvSpPr>
            <a:spLocks noGrp="1"/>
          </p:cNvSpPr>
          <p:nvPr>
            <p:ph type="sldNum" sz="quarter" idx="5"/>
          </p:nvPr>
        </p:nvSpPr>
        <p:spPr/>
        <p:txBody>
          <a:bodyPr/>
          <a:lstStyle/>
          <a:p>
            <a:fld id="{028EC600-AFBA-4A79-BCBE-472AF6AB618F}" type="slidenum">
              <a:rPr lang="en-GB" smtClean="0"/>
              <a:t>7</a:t>
            </a:fld>
            <a:endParaRPr lang="en-GB"/>
          </a:p>
        </p:txBody>
      </p:sp>
    </p:spTree>
    <p:extLst>
      <p:ext uri="{BB962C8B-B14F-4D97-AF65-F5344CB8AC3E}">
        <p14:creationId xmlns:p14="http://schemas.microsoft.com/office/powerpoint/2010/main" val="1307686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Turning to the guidance in the Code for pupils with Education Health Care Plans, it is a requirement for plans to be reviewed and amended in plenty of time before the child or young person moves between key phases of education. This means that if you have a child in Year 6, the latest date for the LA to confirm your child’s Year 7 placement and issue a Final Amended Plan, is 15 February in the year your child will transfer to secondary school</a:t>
            </a:r>
          </a:p>
          <a:p>
            <a:r>
              <a:rPr lang="en-GB" dirty="0"/>
              <a:t>You may receive it earlier than this, but the latest you will receive it is 15 February. </a:t>
            </a:r>
          </a:p>
          <a:p>
            <a:endParaRPr lang="en-GB" dirty="0"/>
          </a:p>
          <a:p>
            <a:endParaRPr lang="en-GB" dirty="0"/>
          </a:p>
        </p:txBody>
      </p:sp>
      <p:sp>
        <p:nvSpPr>
          <p:cNvPr id="4" name="Slide Number Placeholder 3"/>
          <p:cNvSpPr>
            <a:spLocks noGrp="1"/>
          </p:cNvSpPr>
          <p:nvPr>
            <p:ph type="sldNum" sz="quarter" idx="5"/>
          </p:nvPr>
        </p:nvSpPr>
        <p:spPr/>
        <p:txBody>
          <a:bodyPr/>
          <a:lstStyle/>
          <a:p>
            <a:fld id="{028EC600-AFBA-4A79-BCBE-472AF6AB618F}" type="slidenum">
              <a:rPr lang="en-GB" smtClean="0"/>
              <a:t>8</a:t>
            </a:fld>
            <a:endParaRPr lang="en-GB"/>
          </a:p>
        </p:txBody>
      </p:sp>
    </p:spTree>
    <p:extLst>
      <p:ext uri="{BB962C8B-B14F-4D97-AF65-F5344CB8AC3E}">
        <p14:creationId xmlns:p14="http://schemas.microsoft.com/office/powerpoint/2010/main" val="191031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1"/>
            <a:ext cx="5486400" cy="4873710"/>
          </a:xfrm>
        </p:spPr>
        <p:txBody>
          <a:bodyPr/>
          <a:lstStyle/>
          <a:p>
            <a:r>
              <a:rPr lang="en-GB" dirty="0"/>
              <a:t>If your child has SEN and has been receiving SEN Support you need to apply for secondary school through the normal Westminster admissions process.  This will happen in the Autumn term of the year your child enters Year 6, but you should start planning for this when your child starts year 5.</a:t>
            </a:r>
          </a:p>
          <a:p>
            <a:endParaRPr lang="en-GB" dirty="0"/>
          </a:p>
          <a:p>
            <a:r>
              <a:rPr lang="en-GB" dirty="0"/>
              <a:t>Information on how places are allocated and on each school’s admissions criteria can be found in the Secondary Schools brochure available via your child’s primary school or from the local admissions team  which you can find by searching online for Westminster Secondary School admissions</a:t>
            </a:r>
          </a:p>
          <a:p>
            <a:pPr marL="0" indent="0">
              <a:buFontTx/>
              <a:buNone/>
            </a:pPr>
            <a:endParaRPr lang="en-GB" dirty="0"/>
          </a:p>
          <a:p>
            <a:r>
              <a:rPr lang="en-GB" dirty="0"/>
              <a:t>You should be receiving lots of information about applying to secondary school from your child’s primary school and it is important that you fully research your options and choices.  </a:t>
            </a:r>
          </a:p>
          <a:p>
            <a:endParaRPr lang="en-GB" dirty="0"/>
          </a:p>
          <a:p>
            <a:r>
              <a:rPr lang="en-GB" dirty="0"/>
              <a:t>Some schools in Westminster may require your child to sit a banding test in the autumn term of year 6. If your child has SEN and will require reasonable adjustments to be made for these tests, please discuss this with your child’s primary school (SENCO) and also contact the school at which they will be sitting the test.  </a:t>
            </a:r>
          </a:p>
        </p:txBody>
      </p:sp>
      <p:sp>
        <p:nvSpPr>
          <p:cNvPr id="4" name="Slide Number Placeholder 3"/>
          <p:cNvSpPr>
            <a:spLocks noGrp="1"/>
          </p:cNvSpPr>
          <p:nvPr>
            <p:ph type="sldNum" sz="quarter" idx="5"/>
          </p:nvPr>
        </p:nvSpPr>
        <p:spPr>
          <a:xfrm flipV="1">
            <a:off x="3884613" y="9144000"/>
            <a:ext cx="2971800" cy="453081"/>
          </a:xfrm>
        </p:spPr>
        <p:txBody>
          <a:bodyPr/>
          <a:lstStyle/>
          <a:p>
            <a:fld id="{028EC600-AFBA-4A79-BCBE-472AF6AB618F}" type="slidenum">
              <a:rPr lang="en-GB" smtClean="0"/>
              <a:t>9</a:t>
            </a:fld>
            <a:endParaRPr lang="en-GB" dirty="0"/>
          </a:p>
        </p:txBody>
      </p:sp>
    </p:spTree>
    <p:extLst>
      <p:ext uri="{BB962C8B-B14F-4D97-AF65-F5344CB8AC3E}">
        <p14:creationId xmlns:p14="http://schemas.microsoft.com/office/powerpoint/2010/main" val="199095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1D48-2991-4992-8F09-A48740A29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F01526-B921-4FB0-B066-976C86AE2172}"/>
              </a:ext>
            </a:extLst>
          </p:cNvPr>
          <p:cNvSpPr>
            <a:spLocks noGrp="1"/>
          </p:cNvSpPr>
          <p:nvPr>
            <p:ph type="subTitle" idx="1"/>
          </p:nvPr>
        </p:nvSpPr>
        <p:spPr>
          <a:xfrm>
            <a:off x="1524000" y="3602038"/>
            <a:ext cx="9144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BCC320-BF4E-4164-A3C0-9781E6F88760}"/>
              </a:ext>
            </a:extLst>
          </p:cNvPr>
          <p:cNvSpPr>
            <a:spLocks noGrp="1"/>
          </p:cNvSpPr>
          <p:nvPr>
            <p:ph type="dt" sz="half" idx="10"/>
          </p:nvPr>
        </p:nvSpPr>
        <p:spPr/>
        <p:txBody>
          <a:bodyPr/>
          <a:lstStyle/>
          <a:p>
            <a:fld id="{D9E42A4E-A6C8-45F5-8817-6BABBB1B3C9E}" type="datetime1">
              <a:rPr lang="en-US" smtClean="0"/>
              <a:t>11/18/2021</a:t>
            </a:fld>
            <a:endParaRPr lang="en-US" dirty="0"/>
          </a:p>
        </p:txBody>
      </p:sp>
      <p:sp>
        <p:nvSpPr>
          <p:cNvPr id="5" name="Footer Placeholder 4">
            <a:extLst>
              <a:ext uri="{FF2B5EF4-FFF2-40B4-BE49-F238E27FC236}">
                <a16:creationId xmlns:a16="http://schemas.microsoft.com/office/drawing/2014/main" id="{5D7B1766-9DE3-47F8-BE42-028B2D57EC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369420-3221-48A1-A11D-7CE74959D6B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02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4843-BE09-4EDB-A18D-784D2B5041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D22151-6853-472F-A6FF-9F65CD181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64BE47-F7AD-4CB8-A930-33BCCB78CEF7}"/>
              </a:ext>
            </a:extLst>
          </p:cNvPr>
          <p:cNvSpPr>
            <a:spLocks noGrp="1"/>
          </p:cNvSpPr>
          <p:nvPr>
            <p:ph type="dt" sz="half" idx="10"/>
          </p:nvPr>
        </p:nvSpPr>
        <p:spPr/>
        <p:txBody>
          <a:bodyPr/>
          <a:lstStyle/>
          <a:p>
            <a:fld id="{E7317732-5FBE-4EEB-AC9F-F92BFE7FF228}" type="datetime1">
              <a:rPr lang="en-US" smtClean="0"/>
              <a:t>11/18/2021</a:t>
            </a:fld>
            <a:endParaRPr lang="en-US" dirty="0"/>
          </a:p>
        </p:txBody>
      </p:sp>
      <p:sp>
        <p:nvSpPr>
          <p:cNvPr id="5" name="Footer Placeholder 4">
            <a:extLst>
              <a:ext uri="{FF2B5EF4-FFF2-40B4-BE49-F238E27FC236}">
                <a16:creationId xmlns:a16="http://schemas.microsoft.com/office/drawing/2014/main" id="{41293832-8671-443E-AA6C-CB015C8EC0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2FB420-9867-4FEF-8009-CD29C80DA3F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6435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3E9BE7-D7BE-4DB2-BF65-86865AAF5093}"/>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8D3325-1290-4C85-9D9A-E2DF587A4F09}"/>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A9B15F-B9E9-40FC-96D5-E9EFBA23259A}"/>
              </a:ext>
            </a:extLst>
          </p:cNvPr>
          <p:cNvSpPr>
            <a:spLocks noGrp="1"/>
          </p:cNvSpPr>
          <p:nvPr>
            <p:ph type="dt" sz="half" idx="10"/>
          </p:nvPr>
        </p:nvSpPr>
        <p:spPr/>
        <p:txBody>
          <a:bodyPr/>
          <a:lstStyle/>
          <a:p>
            <a:fld id="{01003CB3-FD37-4EA5-902F-2788E1F42FFD}" type="datetime1">
              <a:rPr lang="en-US" smtClean="0"/>
              <a:t>11/18/2021</a:t>
            </a:fld>
            <a:endParaRPr lang="en-US" dirty="0"/>
          </a:p>
        </p:txBody>
      </p:sp>
      <p:sp>
        <p:nvSpPr>
          <p:cNvPr id="5" name="Footer Placeholder 4">
            <a:extLst>
              <a:ext uri="{FF2B5EF4-FFF2-40B4-BE49-F238E27FC236}">
                <a16:creationId xmlns:a16="http://schemas.microsoft.com/office/drawing/2014/main" id="{1745E29A-39F9-4395-B200-5DCA482FEF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BC390B-A9EC-4AD7-8FB2-A27FE3DC092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903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8028-4365-4323-828C-F037133229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FC0D32-CE1C-4EE6-B592-CFF8DF3BD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2D850-A61B-4CA0-ADF0-B9BA8C4D056E}"/>
              </a:ext>
            </a:extLst>
          </p:cNvPr>
          <p:cNvSpPr>
            <a:spLocks noGrp="1"/>
          </p:cNvSpPr>
          <p:nvPr>
            <p:ph type="dt" sz="half" idx="10"/>
          </p:nvPr>
        </p:nvSpPr>
        <p:spPr/>
        <p:txBody>
          <a:bodyPr/>
          <a:lstStyle/>
          <a:p>
            <a:fld id="{E35B74BA-A6BE-4CD6-9A1E-9F54F99B2253}" type="datetime1">
              <a:rPr lang="en-US" smtClean="0"/>
              <a:t>11/18/2021</a:t>
            </a:fld>
            <a:endParaRPr lang="en-US" dirty="0"/>
          </a:p>
        </p:txBody>
      </p:sp>
      <p:sp>
        <p:nvSpPr>
          <p:cNvPr id="5" name="Footer Placeholder 4">
            <a:extLst>
              <a:ext uri="{FF2B5EF4-FFF2-40B4-BE49-F238E27FC236}">
                <a16:creationId xmlns:a16="http://schemas.microsoft.com/office/drawing/2014/main" id="{978B4874-44BE-4D9F-ACF5-5146610FC3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628866-5FAB-495E-878D-CBA6C26ADA6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493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ED213-F08B-4E36-8B3D-AD0978AA6BB6}"/>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E94B2F-6653-4899-BE34-CAB82E3D2387}"/>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70FBC9-32BF-48A4-88C7-CD2E3B556CC9}"/>
              </a:ext>
            </a:extLst>
          </p:cNvPr>
          <p:cNvSpPr>
            <a:spLocks noGrp="1"/>
          </p:cNvSpPr>
          <p:nvPr>
            <p:ph type="dt" sz="half" idx="10"/>
          </p:nvPr>
        </p:nvSpPr>
        <p:spPr/>
        <p:txBody>
          <a:bodyPr/>
          <a:lstStyle/>
          <a:p>
            <a:fld id="{EA81D273-AF9A-4F65-969B-62320F8E22C5}" type="datetime1">
              <a:rPr lang="en-US" smtClean="0"/>
              <a:t>11/18/2021</a:t>
            </a:fld>
            <a:endParaRPr lang="en-US" dirty="0"/>
          </a:p>
        </p:txBody>
      </p:sp>
      <p:sp>
        <p:nvSpPr>
          <p:cNvPr id="5" name="Footer Placeholder 4">
            <a:extLst>
              <a:ext uri="{FF2B5EF4-FFF2-40B4-BE49-F238E27FC236}">
                <a16:creationId xmlns:a16="http://schemas.microsoft.com/office/drawing/2014/main" id="{8F8F9E01-C9C4-47DB-B4E2-D353D0B97D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E8C8F8-3B31-446F-B456-74231CF9C74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495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3D79-32A8-4FC2-8BF2-BB7BE58D9E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762A47-1A9C-4162-AE00-25FF22859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F4BB121-8EEC-4874-B7E0-0DA820B761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211B1D-18D7-43AF-992B-437849F990A1}"/>
              </a:ext>
            </a:extLst>
          </p:cNvPr>
          <p:cNvSpPr>
            <a:spLocks noGrp="1"/>
          </p:cNvSpPr>
          <p:nvPr>
            <p:ph type="dt" sz="half" idx="10"/>
          </p:nvPr>
        </p:nvSpPr>
        <p:spPr/>
        <p:txBody>
          <a:bodyPr/>
          <a:lstStyle/>
          <a:p>
            <a:fld id="{EB37F382-3DFC-44B7-83D8-D346A6A14167}" type="datetime1">
              <a:rPr lang="en-US" smtClean="0"/>
              <a:t>11/18/2021</a:t>
            </a:fld>
            <a:endParaRPr lang="en-US" dirty="0"/>
          </a:p>
        </p:txBody>
      </p:sp>
      <p:sp>
        <p:nvSpPr>
          <p:cNvPr id="6" name="Footer Placeholder 5">
            <a:extLst>
              <a:ext uri="{FF2B5EF4-FFF2-40B4-BE49-F238E27FC236}">
                <a16:creationId xmlns:a16="http://schemas.microsoft.com/office/drawing/2014/main" id="{247D9448-51CD-4D5B-B989-D6A9409637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1E9459-5001-4609-8F15-21905B0535F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968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3A983-DA7A-443D-B30F-BBD7E20A97C8}"/>
              </a:ext>
            </a:extLst>
          </p:cNvPr>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E01E8A-A1A7-4E81-8700-AC10CA8BD51C}"/>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1A99A-B42D-47F2-AA3F-A9EBA9B8D68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8E397ED-8CD3-4DAD-B6CE-FE92497184E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23835C-1C1E-4516-BBA9-9B4499464FA0}"/>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05BA0F-4104-4D39-9B09-CB392DCC104D}"/>
              </a:ext>
            </a:extLst>
          </p:cNvPr>
          <p:cNvSpPr>
            <a:spLocks noGrp="1"/>
          </p:cNvSpPr>
          <p:nvPr>
            <p:ph type="dt" sz="half" idx="10"/>
          </p:nvPr>
        </p:nvSpPr>
        <p:spPr/>
        <p:txBody>
          <a:bodyPr/>
          <a:lstStyle/>
          <a:p>
            <a:fld id="{49DF99A2-C3BE-463D-AD2A-B428D00FF5E0}" type="datetime1">
              <a:rPr lang="en-US" smtClean="0"/>
              <a:t>11/18/2021</a:t>
            </a:fld>
            <a:endParaRPr lang="en-US" dirty="0"/>
          </a:p>
        </p:txBody>
      </p:sp>
      <p:sp>
        <p:nvSpPr>
          <p:cNvPr id="8" name="Footer Placeholder 7">
            <a:extLst>
              <a:ext uri="{FF2B5EF4-FFF2-40B4-BE49-F238E27FC236}">
                <a16:creationId xmlns:a16="http://schemas.microsoft.com/office/drawing/2014/main" id="{44E42D30-1B9E-45BC-A29E-69015D1C228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A67E37C-F7D1-49D4-963A-14869A2C803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565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83730-567E-4B4C-96D9-11F3A4F3E3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F9657E-1BD3-4607-9FBD-A3A27D4C0A89}"/>
              </a:ext>
            </a:extLst>
          </p:cNvPr>
          <p:cNvSpPr>
            <a:spLocks noGrp="1"/>
          </p:cNvSpPr>
          <p:nvPr>
            <p:ph type="dt" sz="half" idx="10"/>
          </p:nvPr>
        </p:nvSpPr>
        <p:spPr/>
        <p:txBody>
          <a:bodyPr/>
          <a:lstStyle/>
          <a:p>
            <a:fld id="{DA000D1B-FE87-41F6-9425-F5488ACDFE12}" type="datetime1">
              <a:rPr lang="en-US" smtClean="0"/>
              <a:t>11/18/2021</a:t>
            </a:fld>
            <a:endParaRPr lang="en-US" dirty="0"/>
          </a:p>
        </p:txBody>
      </p:sp>
      <p:sp>
        <p:nvSpPr>
          <p:cNvPr id="4" name="Footer Placeholder 3">
            <a:extLst>
              <a:ext uri="{FF2B5EF4-FFF2-40B4-BE49-F238E27FC236}">
                <a16:creationId xmlns:a16="http://schemas.microsoft.com/office/drawing/2014/main" id="{207E0949-6EB4-4AEC-B8A3-4410E0D800C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5629CFE-265F-4C59-9113-DF674F52E44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392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1CD32-1F37-48DE-8F30-B20EFB975B6A}"/>
              </a:ext>
            </a:extLst>
          </p:cNvPr>
          <p:cNvSpPr>
            <a:spLocks noGrp="1"/>
          </p:cNvSpPr>
          <p:nvPr>
            <p:ph type="dt" sz="half" idx="10"/>
          </p:nvPr>
        </p:nvSpPr>
        <p:spPr/>
        <p:txBody>
          <a:bodyPr/>
          <a:lstStyle/>
          <a:p>
            <a:fld id="{B58CE185-73A3-43AC-A9B7-29E556F747E0}" type="datetime1">
              <a:rPr lang="en-US" smtClean="0"/>
              <a:t>11/18/2021</a:t>
            </a:fld>
            <a:endParaRPr lang="en-US" dirty="0"/>
          </a:p>
        </p:txBody>
      </p:sp>
      <p:sp>
        <p:nvSpPr>
          <p:cNvPr id="3" name="Footer Placeholder 2">
            <a:extLst>
              <a:ext uri="{FF2B5EF4-FFF2-40B4-BE49-F238E27FC236}">
                <a16:creationId xmlns:a16="http://schemas.microsoft.com/office/drawing/2014/main" id="{0F987046-036E-46B8-B4DD-FA48BCA6B67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1366301-6472-4194-818B-75F2E6647AE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3822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E62E-D16C-4ABA-9269-CF6AAA9ED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748752-C362-4AC0-B703-BC7EE6F08A1E}"/>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116B58-A75A-4777-954D-146970D7FFB8}"/>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88E84D-F8EB-46A9-BA07-EC5B870EFE2B}"/>
              </a:ext>
            </a:extLst>
          </p:cNvPr>
          <p:cNvSpPr>
            <a:spLocks noGrp="1"/>
          </p:cNvSpPr>
          <p:nvPr>
            <p:ph type="dt" sz="half" idx="10"/>
          </p:nvPr>
        </p:nvSpPr>
        <p:spPr/>
        <p:txBody>
          <a:bodyPr/>
          <a:lstStyle/>
          <a:p>
            <a:fld id="{FA1C9905-3E28-47B4-B8D5-32B3CFD211FF}" type="datetime1">
              <a:rPr lang="en-US" smtClean="0"/>
              <a:t>11/18/2021</a:t>
            </a:fld>
            <a:endParaRPr lang="en-US" dirty="0"/>
          </a:p>
        </p:txBody>
      </p:sp>
      <p:sp>
        <p:nvSpPr>
          <p:cNvPr id="6" name="Footer Placeholder 5">
            <a:extLst>
              <a:ext uri="{FF2B5EF4-FFF2-40B4-BE49-F238E27FC236}">
                <a16:creationId xmlns:a16="http://schemas.microsoft.com/office/drawing/2014/main" id="{4CEB1F78-FA00-4045-B526-E08938CEB9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7C7E09-ABDE-4230-ACC4-C6B3D20E70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793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D733-DF72-41DD-8508-066CF7BF4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06CC1D-8F83-4C46-A68C-53271A899024}"/>
              </a:ext>
            </a:extLst>
          </p:cNvPr>
          <p:cNvSpPr>
            <a:spLocks noGrp="1"/>
          </p:cNvSpPr>
          <p:nvPr>
            <p:ph type="pic" idx="1"/>
          </p:nvPr>
        </p:nvSpPr>
        <p:spPr>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GB"/>
          </a:p>
        </p:txBody>
      </p:sp>
      <p:sp>
        <p:nvSpPr>
          <p:cNvPr id="4" name="Text Placeholder 3">
            <a:extLst>
              <a:ext uri="{FF2B5EF4-FFF2-40B4-BE49-F238E27FC236}">
                <a16:creationId xmlns:a16="http://schemas.microsoft.com/office/drawing/2014/main" id="{FD54C5D6-D51D-4AD5-9E6A-C1AF377B455D}"/>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1486D5-5CEA-4211-A90F-DFB1288DBB31}"/>
              </a:ext>
            </a:extLst>
          </p:cNvPr>
          <p:cNvSpPr>
            <a:spLocks noGrp="1"/>
          </p:cNvSpPr>
          <p:nvPr>
            <p:ph type="dt" sz="half" idx="10"/>
          </p:nvPr>
        </p:nvSpPr>
        <p:spPr/>
        <p:txBody>
          <a:bodyPr/>
          <a:lstStyle/>
          <a:p>
            <a:fld id="{E9B008AB-1D12-4F7D-80C6-21F475873F49}" type="datetime1">
              <a:rPr lang="en-US" smtClean="0"/>
              <a:t>11/18/2021</a:t>
            </a:fld>
            <a:endParaRPr lang="en-US" dirty="0"/>
          </a:p>
        </p:txBody>
      </p:sp>
      <p:sp>
        <p:nvSpPr>
          <p:cNvPr id="6" name="Footer Placeholder 5">
            <a:extLst>
              <a:ext uri="{FF2B5EF4-FFF2-40B4-BE49-F238E27FC236}">
                <a16:creationId xmlns:a16="http://schemas.microsoft.com/office/drawing/2014/main" id="{5BDB458C-3A99-41D2-81D6-6B794F1DA0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2439D4-06A5-4BFB-9519-63E1E41B400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6908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B7B245-A9FB-4076-A41B-B894FF9E644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ABC4DD-7358-47E1-A8C3-7AF20E68C1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2EDB45-CEAF-4008-8D8C-1207232C2AAE}"/>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C44A7-2CD8-49A7-AB04-B46A2B8B8BEB}" type="datetime1">
              <a:rPr lang="en-US" smtClean="0"/>
              <a:t>11/18/2021</a:t>
            </a:fld>
            <a:endParaRPr lang="en-US" dirty="0"/>
          </a:p>
        </p:txBody>
      </p:sp>
      <p:sp>
        <p:nvSpPr>
          <p:cNvPr id="5" name="Footer Placeholder 4">
            <a:extLst>
              <a:ext uri="{FF2B5EF4-FFF2-40B4-BE49-F238E27FC236}">
                <a16:creationId xmlns:a16="http://schemas.microsoft.com/office/drawing/2014/main" id="{949B1EC6-A922-4CF0-BD6E-53EF9CF1FC08}"/>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BB69B3F-2B9D-43B5-8BE3-00E12FA5B24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73052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cid:image001.png@01D639BA.377C4680"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3.5A3FEA00"/><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3.5A3FEA00"/><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5A3FEA00"/><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3.5A3FEA00"/><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hyperlink" Target="http://www.westminsteriass.co.uk/" TargetMode="External"/><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3.5A3FEA00"/><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5A3FEA00"/><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3.5A3FEA00"/><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3.5A3FEA00"/><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3.5A3FEA00"/><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5A3FEA00"/><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ipsea.org.uk/"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ouncilfordisabledchildren.org.uk/" TargetMode="External"/><Relationship Id="rId12" Type="http://schemas.openxmlformats.org/officeDocument/2006/relationships/image" Target="../media/image3.5A3FEA00"/><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facebook.com/WestminsterIASS" TargetMode="External"/><Relationship Id="rId11" Type="http://schemas.openxmlformats.org/officeDocument/2006/relationships/image" Target="../media/image9.png"/><Relationship Id="rId5" Type="http://schemas.openxmlformats.org/officeDocument/2006/relationships/hyperlink" Target="http://www.westminsteriass.co.uk/" TargetMode="External"/><Relationship Id="rId10" Type="http://schemas.openxmlformats.org/officeDocument/2006/relationships/hyperlink" Target="https://www.contact.org.uk/" TargetMode="External"/><Relationship Id="rId4" Type="http://schemas.openxmlformats.org/officeDocument/2006/relationships/notesSlide" Target="../notesSlides/notesSlide20.xml"/><Relationship Id="rId9" Type="http://schemas.openxmlformats.org/officeDocument/2006/relationships/hyperlink" Target="https://www.sossen.org.uk/"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5A3FEA00"/><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4.jp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5A3FEA00"/><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5A3FEA00"/><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5A3FEA00"/><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6.jp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3.5A3FEA00"/><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7.jp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5A3FEA00"/><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3.5A3FEA00"/><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hyperlink" Target="https://www.westminster.gov.uk/children-and-education/school-admissions" TargetMode="External"/><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0C28-4A63-45C6-9EF7-94FA54657FBA}"/>
              </a:ext>
            </a:extLst>
          </p:cNvPr>
          <p:cNvSpPr>
            <a:spLocks noGrp="1"/>
          </p:cNvSpPr>
          <p:nvPr>
            <p:ph type="ctrTitle"/>
          </p:nvPr>
        </p:nvSpPr>
        <p:spPr>
          <a:xfrm>
            <a:off x="965200" y="1383530"/>
            <a:ext cx="5925989" cy="3167511"/>
          </a:xfrm>
        </p:spPr>
        <p:txBody>
          <a:bodyPr anchor="b">
            <a:normAutofit/>
          </a:bodyPr>
          <a:lstStyle/>
          <a:p>
            <a:pPr algn="r"/>
            <a:r>
              <a:rPr lang="en-GB" sz="5300" b="1" dirty="0">
                <a:solidFill>
                  <a:schemeClr val="accent2">
                    <a:lumMod val="75000"/>
                  </a:schemeClr>
                </a:solidFill>
              </a:rPr>
              <a:t>Transition from </a:t>
            </a:r>
            <a:br>
              <a:rPr lang="en-GB" sz="5300" b="1" dirty="0">
                <a:solidFill>
                  <a:schemeClr val="accent2">
                    <a:lumMod val="75000"/>
                  </a:schemeClr>
                </a:solidFill>
              </a:rPr>
            </a:br>
            <a:r>
              <a:rPr lang="en-GB" sz="5300" b="1" dirty="0">
                <a:solidFill>
                  <a:schemeClr val="accent2">
                    <a:lumMod val="75000"/>
                  </a:schemeClr>
                </a:solidFill>
              </a:rPr>
              <a:t>PRIMARY to SECONDARY school </a:t>
            </a:r>
          </a:p>
        </p:txBody>
      </p:sp>
      <p:sp>
        <p:nvSpPr>
          <p:cNvPr id="3" name="Subtitle 2">
            <a:extLst>
              <a:ext uri="{FF2B5EF4-FFF2-40B4-BE49-F238E27FC236}">
                <a16:creationId xmlns:a16="http://schemas.microsoft.com/office/drawing/2014/main" id="{F27BE83D-D4A7-4685-A0D2-6C543BE0656F}"/>
              </a:ext>
            </a:extLst>
          </p:cNvPr>
          <p:cNvSpPr>
            <a:spLocks noGrp="1"/>
          </p:cNvSpPr>
          <p:nvPr>
            <p:ph type="subTitle" idx="1"/>
          </p:nvPr>
        </p:nvSpPr>
        <p:spPr>
          <a:xfrm>
            <a:off x="965201" y="4582817"/>
            <a:ext cx="5925987" cy="1312657"/>
          </a:xfrm>
        </p:spPr>
        <p:txBody>
          <a:bodyPr anchor="t">
            <a:normAutofit/>
          </a:bodyPr>
          <a:lstStyle/>
          <a:p>
            <a:pPr algn="r"/>
            <a:r>
              <a:rPr lang="en-GB" dirty="0">
                <a:solidFill>
                  <a:schemeClr val="accent2">
                    <a:lumMod val="75000"/>
                  </a:schemeClr>
                </a:solidFill>
              </a:rPr>
              <a:t>Westminster Information Advice and Support Service (IASS)</a:t>
            </a:r>
          </a:p>
        </p:txBody>
      </p:sp>
      <p:sp>
        <p:nvSpPr>
          <p:cNvPr id="4" name="Slide Number Placeholder 3">
            <a:extLst>
              <a:ext uri="{FF2B5EF4-FFF2-40B4-BE49-F238E27FC236}">
                <a16:creationId xmlns:a16="http://schemas.microsoft.com/office/drawing/2014/main" id="{139ECA60-A205-440E-A55B-B2691401D7C2}"/>
              </a:ext>
            </a:extLst>
          </p:cNvPr>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9" name="Picture 8" descr="IASS_logo_WEB">
            <a:extLst>
              <a:ext uri="{FF2B5EF4-FFF2-40B4-BE49-F238E27FC236}">
                <a16:creationId xmlns:a16="http://schemas.microsoft.com/office/drawing/2014/main" id="{47F8EDEA-A957-497B-883E-0CC13E4BACEA}"/>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7675418" y="2512291"/>
            <a:ext cx="2227341" cy="1728970"/>
          </a:xfrm>
          <a:prstGeom prst="rect">
            <a:avLst/>
          </a:prstGeom>
          <a:noFill/>
        </p:spPr>
      </p:pic>
      <p:pic>
        <p:nvPicPr>
          <p:cNvPr id="6" name="Audio 5">
            <a:hlinkClick r:id="" action="ppaction://media"/>
            <a:extLst>
              <a:ext uri="{FF2B5EF4-FFF2-40B4-BE49-F238E27FC236}">
                <a16:creationId xmlns:a16="http://schemas.microsoft.com/office/drawing/2014/main" id="{816C1863-D33C-4943-92C6-947B76F1B2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925406242"/>
      </p:ext>
    </p:extLst>
  </p:cSld>
  <p:clrMapOvr>
    <a:masterClrMapping/>
  </p:clrMapOvr>
  <mc:AlternateContent xmlns:mc="http://schemas.openxmlformats.org/markup-compatibility/2006" xmlns:p14="http://schemas.microsoft.com/office/powerpoint/2010/main">
    <mc:Choice Requires="p14">
      <p:transition spd="slow" p14:dur="2000" advTm="5822"/>
    </mc:Choice>
    <mc:Fallback xmlns="">
      <p:transition spd="slow" advTm="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736227" y="136521"/>
            <a:ext cx="8987707" cy="1511831"/>
          </a:xfrm>
        </p:spPr>
        <p:txBody>
          <a:bodyPr vert="horz" lIns="91440" tIns="45720" rIns="91440" bIns="45720" rtlCol="0" anchor="b">
            <a:normAutofit/>
          </a:bodyPr>
          <a:lstStyle/>
          <a:p>
            <a:pPr>
              <a:lnSpc>
                <a:spcPct val="90000"/>
              </a:lnSpc>
            </a:pPr>
            <a:r>
              <a:rPr lang="en-US" sz="3600" b="1" dirty="0">
                <a:solidFill>
                  <a:schemeClr val="accent2">
                    <a:lumMod val="75000"/>
                  </a:schemeClr>
                </a:solidFill>
              </a:rPr>
              <a:t>SEN Support – choosing a secondary school</a:t>
            </a:r>
            <a:br>
              <a:rPr lang="en-US" sz="3200" b="1"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736227" y="1500188"/>
            <a:ext cx="9197764" cy="4994281"/>
          </a:xfrm>
        </p:spPr>
        <p:txBody>
          <a:bodyPr vert="horz" lIns="91440" tIns="45720" rIns="91440" bIns="45720" rtlCol="0" anchor="t">
            <a:normAutofit/>
          </a:bodyPr>
          <a:lstStyle/>
          <a:p>
            <a:pPr marL="342900" indent="-342900">
              <a:buFont typeface="Arial" panose="020B0604020202020204" pitchFamily="34" charset="0"/>
              <a:buChar char="•"/>
            </a:pPr>
            <a:r>
              <a:rPr lang="en-GB" dirty="0">
                <a:solidFill>
                  <a:srgbClr val="002060"/>
                </a:solidFill>
              </a:rPr>
              <a:t>Information from current primary school </a:t>
            </a:r>
          </a:p>
          <a:p>
            <a:endParaRPr lang="en-GB" dirty="0">
              <a:solidFill>
                <a:srgbClr val="002060"/>
              </a:solidFill>
            </a:endParaRPr>
          </a:p>
          <a:p>
            <a:pPr marL="342900" indent="-342900">
              <a:buFont typeface="Arial" panose="020B0604020202020204" pitchFamily="34" charset="0"/>
              <a:buChar char="•"/>
            </a:pPr>
            <a:r>
              <a:rPr lang="en-GB" dirty="0">
                <a:solidFill>
                  <a:srgbClr val="002060"/>
                </a:solidFill>
              </a:rPr>
              <a:t>Any professionals working with your child</a:t>
            </a:r>
          </a:p>
          <a:p>
            <a:endParaRPr lang="en-GB" dirty="0">
              <a:solidFill>
                <a:srgbClr val="002060"/>
              </a:solidFill>
            </a:endParaRPr>
          </a:p>
          <a:p>
            <a:pPr marL="342900" indent="-342900">
              <a:buFont typeface="Arial" panose="020B0604020202020204" pitchFamily="34" charset="0"/>
              <a:buChar char="•"/>
            </a:pPr>
            <a:r>
              <a:rPr lang="en-GB" dirty="0">
                <a:solidFill>
                  <a:srgbClr val="002060"/>
                </a:solidFill>
              </a:rPr>
              <a:t>Read the school’s SEN Information Report </a:t>
            </a:r>
          </a:p>
          <a:p>
            <a:endParaRPr lang="en-GB" dirty="0">
              <a:solidFill>
                <a:srgbClr val="002060"/>
              </a:solidFill>
            </a:endParaRPr>
          </a:p>
          <a:p>
            <a:pPr marL="342900" indent="-342900">
              <a:buFont typeface="Arial" panose="020B0604020202020204" pitchFamily="34" charset="0"/>
              <a:buChar char="•"/>
            </a:pPr>
            <a:r>
              <a:rPr lang="en-GB" dirty="0">
                <a:solidFill>
                  <a:srgbClr val="002060"/>
                </a:solidFill>
              </a:rPr>
              <a:t>Visit secondary schools and find out what support they offer to Year 7 SEND pupils</a:t>
            </a:r>
          </a:p>
          <a:p>
            <a:endParaRPr lang="en-GB" dirty="0">
              <a:solidFill>
                <a:srgbClr val="002060"/>
              </a:solidFill>
            </a:endParaRPr>
          </a:p>
          <a:p>
            <a:pPr marL="342900" indent="-342900">
              <a:buFont typeface="Arial" panose="020B0604020202020204" pitchFamily="34" charset="0"/>
              <a:buChar char="•"/>
            </a:pPr>
            <a:r>
              <a:rPr lang="en-GB" dirty="0">
                <a:solidFill>
                  <a:srgbClr val="002060"/>
                </a:solidFill>
              </a:rPr>
              <a:t>Consider factors such as curriculum offer, enrichment activities, school size, journey times etc in relation to your child’s needs</a:t>
            </a:r>
          </a:p>
          <a:p>
            <a:endParaRPr lang="en-GB" sz="2600" b="1" dirty="0"/>
          </a:p>
          <a:p>
            <a:endParaRPr lang="en-GB" sz="2100" b="1" dirty="0"/>
          </a:p>
          <a:p>
            <a:endParaRPr lang="en-GB" sz="2100" b="1" dirty="0"/>
          </a:p>
        </p:txBody>
      </p:sp>
      <p:sp>
        <p:nvSpPr>
          <p:cNvPr id="4" name="Slide Number Placeholder 3">
            <a:extLst>
              <a:ext uri="{FF2B5EF4-FFF2-40B4-BE49-F238E27FC236}">
                <a16:creationId xmlns:a16="http://schemas.microsoft.com/office/drawing/2014/main" id="{604D8898-B925-4F3C-B005-B4DD5618E91F}"/>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5" name="Picture 4" descr="IASS_logo_WEB">
            <a:extLst>
              <a:ext uri="{FF2B5EF4-FFF2-40B4-BE49-F238E27FC236}">
                <a16:creationId xmlns:a16="http://schemas.microsoft.com/office/drawing/2014/main" id="{DEA24469-881E-4D94-BA96-4FB17BF20D6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08629"/>
            <a:ext cx="1104900" cy="847725"/>
          </a:xfrm>
          <a:prstGeom prst="rect">
            <a:avLst/>
          </a:prstGeom>
          <a:noFill/>
          <a:ln>
            <a:noFill/>
          </a:ln>
        </p:spPr>
      </p:pic>
      <p:pic>
        <p:nvPicPr>
          <p:cNvPr id="17" name="Audio 16">
            <a:hlinkClick r:id="" action="ppaction://media"/>
            <a:extLst>
              <a:ext uri="{FF2B5EF4-FFF2-40B4-BE49-F238E27FC236}">
                <a16:creationId xmlns:a16="http://schemas.microsoft.com/office/drawing/2014/main" id="{1C73C2B6-6EBB-4B81-AE3A-4944C03ED68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206126049"/>
      </p:ext>
    </p:extLst>
  </p:cSld>
  <p:clrMapOvr>
    <a:masterClrMapping/>
  </p:clrMapOvr>
  <mc:AlternateContent xmlns:mc="http://schemas.openxmlformats.org/markup-compatibility/2006" xmlns:p14="http://schemas.microsoft.com/office/powerpoint/2010/main">
    <mc:Choice Requires="p14">
      <p:transition spd="slow" p14:dur="2000" advTm="84645"/>
    </mc:Choice>
    <mc:Fallback xmlns="">
      <p:transition spd="slow" advTm="84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736227" y="136521"/>
            <a:ext cx="8995602" cy="1136657"/>
          </a:xfrm>
        </p:spPr>
        <p:txBody>
          <a:bodyPr vert="horz" lIns="91440" tIns="45720" rIns="91440" bIns="45720" rtlCol="0" anchor="b">
            <a:normAutofit/>
          </a:bodyPr>
          <a:lstStyle/>
          <a:p>
            <a:pPr>
              <a:lnSpc>
                <a:spcPct val="90000"/>
              </a:lnSpc>
            </a:pPr>
            <a:r>
              <a:rPr lang="en-US" sz="3600" b="1" dirty="0">
                <a:solidFill>
                  <a:schemeClr val="accent2">
                    <a:lumMod val="75000"/>
                  </a:schemeClr>
                </a:solidFill>
              </a:rPr>
              <a:t>SEN Support – sharing information</a:t>
            </a: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736227" y="1500188"/>
            <a:ext cx="9197764" cy="4994281"/>
          </a:xfrm>
        </p:spPr>
        <p:txBody>
          <a:bodyPr vert="horz" lIns="91440" tIns="45720" rIns="91440" bIns="45720" rtlCol="0" anchor="t">
            <a:normAutofit/>
          </a:bodyPr>
          <a:lstStyle/>
          <a:p>
            <a:pPr marL="342900" indent="-342900">
              <a:buFont typeface="Arial" panose="020B0604020202020204" pitchFamily="34" charset="0"/>
              <a:buChar char="•"/>
            </a:pPr>
            <a:endParaRPr lang="en-GB" dirty="0">
              <a:solidFill>
                <a:srgbClr val="002060"/>
              </a:solidFill>
            </a:endParaRPr>
          </a:p>
          <a:p>
            <a:pPr marL="342900" indent="-342900">
              <a:buFont typeface="Arial" panose="020B0604020202020204" pitchFamily="34" charset="0"/>
              <a:buChar char="•"/>
            </a:pPr>
            <a:r>
              <a:rPr lang="en-GB" dirty="0">
                <a:solidFill>
                  <a:srgbClr val="002060"/>
                </a:solidFill>
              </a:rPr>
              <a:t>Have a meeting with the primary school SENCO to discuss any additional support your child may need to prepare for Year 7</a:t>
            </a:r>
          </a:p>
          <a:p>
            <a:endParaRPr lang="en-GB" dirty="0">
              <a:solidFill>
                <a:srgbClr val="002060"/>
              </a:solidFill>
            </a:endParaRPr>
          </a:p>
          <a:p>
            <a:pPr marL="342900" indent="-342900">
              <a:buFont typeface="Arial" panose="020B0604020202020204" pitchFamily="34" charset="0"/>
              <a:buChar char="•"/>
            </a:pPr>
            <a:r>
              <a:rPr lang="en-GB" dirty="0">
                <a:solidFill>
                  <a:srgbClr val="002060"/>
                </a:solidFill>
              </a:rPr>
              <a:t>Ask for a meeting with the secondary school SENCO to discuss your child’s Year 7 support plan</a:t>
            </a:r>
          </a:p>
          <a:p>
            <a:endParaRPr lang="en-GB" dirty="0">
              <a:solidFill>
                <a:srgbClr val="002060"/>
              </a:solidFill>
            </a:endParaRPr>
          </a:p>
          <a:p>
            <a:pPr marL="342900" indent="-342900">
              <a:buFont typeface="Arial" panose="020B0604020202020204" pitchFamily="34" charset="0"/>
              <a:buChar char="•"/>
            </a:pPr>
            <a:r>
              <a:rPr lang="en-GB" dirty="0">
                <a:solidFill>
                  <a:srgbClr val="002060"/>
                </a:solidFill>
              </a:rPr>
              <a:t>Be clear what your child’s needs are, how they have been supported, and what they will need in Year 7</a:t>
            </a:r>
          </a:p>
          <a:p>
            <a:endParaRPr lang="en-GB" dirty="0">
              <a:solidFill>
                <a:srgbClr val="002060"/>
              </a:solidFill>
            </a:endParaRPr>
          </a:p>
          <a:p>
            <a:pPr marL="342900" indent="-342900">
              <a:buFont typeface="Arial" panose="020B0604020202020204" pitchFamily="34" charset="0"/>
              <a:buChar char="•"/>
            </a:pPr>
            <a:r>
              <a:rPr lang="en-GB" dirty="0">
                <a:solidFill>
                  <a:srgbClr val="002060"/>
                </a:solidFill>
              </a:rPr>
              <a:t>It is a requirement that primary and secondary schools work together to share information about all the pupils that will be joining Year 7</a:t>
            </a:r>
          </a:p>
          <a:p>
            <a:endParaRPr lang="en-GB" dirty="0">
              <a:solidFill>
                <a:srgbClr val="002060"/>
              </a:solidFill>
            </a:endParaRPr>
          </a:p>
          <a:p>
            <a:endParaRPr lang="en-GB" sz="2600" b="1" dirty="0"/>
          </a:p>
          <a:p>
            <a:endParaRPr lang="en-GB" sz="2100" b="1" dirty="0"/>
          </a:p>
          <a:p>
            <a:endParaRPr lang="en-GB" sz="2100" b="1" dirty="0"/>
          </a:p>
        </p:txBody>
      </p:sp>
      <p:sp>
        <p:nvSpPr>
          <p:cNvPr id="4" name="Slide Number Placeholder 3">
            <a:extLst>
              <a:ext uri="{FF2B5EF4-FFF2-40B4-BE49-F238E27FC236}">
                <a16:creationId xmlns:a16="http://schemas.microsoft.com/office/drawing/2014/main" id="{604D8898-B925-4F3C-B005-B4DD5618E91F}"/>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5" name="Picture 4" descr="IASS_logo_WEB">
            <a:extLst>
              <a:ext uri="{FF2B5EF4-FFF2-40B4-BE49-F238E27FC236}">
                <a16:creationId xmlns:a16="http://schemas.microsoft.com/office/drawing/2014/main" id="{DEA24469-881E-4D94-BA96-4FB17BF20D6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08629"/>
            <a:ext cx="1104900" cy="847725"/>
          </a:xfrm>
          <a:prstGeom prst="rect">
            <a:avLst/>
          </a:prstGeom>
          <a:noFill/>
          <a:ln>
            <a:noFill/>
          </a:ln>
        </p:spPr>
      </p:pic>
      <p:pic>
        <p:nvPicPr>
          <p:cNvPr id="10" name="Audio 9">
            <a:hlinkClick r:id="" action="ppaction://media"/>
            <a:extLst>
              <a:ext uri="{FF2B5EF4-FFF2-40B4-BE49-F238E27FC236}">
                <a16:creationId xmlns:a16="http://schemas.microsoft.com/office/drawing/2014/main" id="{E6533D26-E331-42F0-9B27-5D963A7A969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945494316"/>
      </p:ext>
    </p:extLst>
  </p:cSld>
  <p:clrMapOvr>
    <a:masterClrMapping/>
  </p:clrMapOvr>
  <mc:AlternateContent xmlns:mc="http://schemas.openxmlformats.org/markup-compatibility/2006" xmlns:p14="http://schemas.microsoft.com/office/powerpoint/2010/main">
    <mc:Choice Requires="p14">
      <p:transition spd="slow" p14:dur="2000" advTm="49398"/>
    </mc:Choice>
    <mc:Fallback xmlns="">
      <p:transition spd="slow" advTm="4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ircle(in)">
                                      <p:cBhvr>
                                        <p:cTn id="2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697200" y="205293"/>
            <a:ext cx="8987707" cy="1323469"/>
          </a:xfrm>
        </p:spPr>
        <p:txBody>
          <a:bodyPr vert="horz" lIns="91440" tIns="45720" rIns="91440" bIns="45720" rtlCol="0" anchor="b">
            <a:normAutofit/>
          </a:bodyPr>
          <a:lstStyle/>
          <a:p>
            <a:pPr>
              <a:lnSpc>
                <a:spcPct val="90000"/>
              </a:lnSpc>
            </a:pPr>
            <a:r>
              <a:rPr lang="en-US" sz="3200" b="1" dirty="0">
                <a:solidFill>
                  <a:schemeClr val="accent2">
                    <a:lumMod val="75000"/>
                  </a:schemeClr>
                </a:solidFill>
              </a:rPr>
              <a:t>EHCP – Year 5 Phase Transfer Review</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766733" y="1221581"/>
            <a:ext cx="10184636" cy="5304735"/>
          </a:xfrm>
        </p:spPr>
        <p:txBody>
          <a:bodyPr vert="horz" lIns="91440" tIns="45720" rIns="91440" bIns="45720" rtlCol="0" anchor="t">
            <a:normAutofit fontScale="32500" lnSpcReduction="20000"/>
          </a:bodyPr>
          <a:lstStyle/>
          <a:p>
            <a:r>
              <a:rPr lang="en-GB" sz="7400" dirty="0">
                <a:solidFill>
                  <a:srgbClr val="002060"/>
                </a:solidFill>
              </a:rPr>
              <a:t>Planning begins at Year 5 Annual Review</a:t>
            </a:r>
          </a:p>
          <a:p>
            <a:endParaRPr lang="en-GB" sz="7400" dirty="0">
              <a:solidFill>
                <a:srgbClr val="002060"/>
              </a:solidFill>
            </a:endParaRPr>
          </a:p>
          <a:p>
            <a:r>
              <a:rPr lang="en-GB" sz="7400" dirty="0">
                <a:solidFill>
                  <a:srgbClr val="002060"/>
                </a:solidFill>
              </a:rPr>
              <a:t>Transition related outcomes can be added to EHCP at this stage</a:t>
            </a:r>
          </a:p>
          <a:p>
            <a:endParaRPr lang="en-GB" sz="7400" dirty="0">
              <a:solidFill>
                <a:srgbClr val="002060"/>
              </a:solidFill>
            </a:endParaRPr>
          </a:p>
          <a:p>
            <a:r>
              <a:rPr lang="en-GB" sz="7400" dirty="0">
                <a:solidFill>
                  <a:srgbClr val="002060"/>
                </a:solidFill>
              </a:rPr>
              <a:t>Complete School Preferences form summer term of Year 5</a:t>
            </a:r>
            <a:br>
              <a:rPr lang="en-GB" sz="7400" dirty="0">
                <a:solidFill>
                  <a:srgbClr val="002060"/>
                </a:solidFill>
              </a:rPr>
            </a:br>
            <a:endParaRPr lang="en-GB" sz="7400" dirty="0">
              <a:solidFill>
                <a:srgbClr val="002060"/>
              </a:solidFill>
            </a:endParaRPr>
          </a:p>
          <a:p>
            <a:pPr marL="1143000" indent="-1143000">
              <a:buFont typeface="Arial" panose="020B0604020202020204" pitchFamily="34" charset="0"/>
              <a:buChar char="•"/>
            </a:pPr>
            <a:r>
              <a:rPr lang="en-GB" sz="7400" dirty="0">
                <a:solidFill>
                  <a:srgbClr val="002060"/>
                </a:solidFill>
              </a:rPr>
              <a:t>Make sure you complete and return this form promptly</a:t>
            </a:r>
          </a:p>
          <a:p>
            <a:pPr marL="1143000" indent="-1143000">
              <a:buFont typeface="Arial" panose="020B0604020202020204" pitchFamily="34" charset="0"/>
              <a:buChar char="•"/>
            </a:pPr>
            <a:r>
              <a:rPr lang="en-GB" sz="7400" dirty="0">
                <a:solidFill>
                  <a:srgbClr val="002060"/>
                </a:solidFill>
              </a:rPr>
              <a:t>If you don’t, LA may assume you are not stating a preference</a:t>
            </a:r>
          </a:p>
          <a:p>
            <a:br>
              <a:rPr lang="en-GB" sz="7400" dirty="0">
                <a:solidFill>
                  <a:srgbClr val="002060"/>
                </a:solidFill>
              </a:rPr>
            </a:br>
            <a:r>
              <a:rPr lang="en-GB" sz="7400" dirty="0">
                <a:solidFill>
                  <a:srgbClr val="002060"/>
                </a:solidFill>
              </a:rPr>
              <a:t>Consultations can take place as early as summer term of Year 5</a:t>
            </a:r>
          </a:p>
          <a:p>
            <a:br>
              <a:rPr lang="en-GB" sz="7400" dirty="0">
                <a:solidFill>
                  <a:srgbClr val="002060"/>
                </a:solidFill>
              </a:rPr>
            </a:br>
            <a:r>
              <a:rPr lang="en-GB" sz="7400" b="1" u="sng" dirty="0">
                <a:solidFill>
                  <a:srgbClr val="002060"/>
                </a:solidFill>
              </a:rPr>
              <a:t>Section I </a:t>
            </a:r>
            <a:r>
              <a:rPr lang="en-GB" sz="7400" b="1" dirty="0">
                <a:solidFill>
                  <a:srgbClr val="002060"/>
                </a:solidFill>
              </a:rPr>
              <a:t>should be finalised during the Autumn term and a Final Amended Plan issued to you naming Secondary placement by 15 February in the year they are transitioning</a:t>
            </a:r>
          </a:p>
          <a:p>
            <a:endParaRPr lang="en-GB" sz="2100" b="1" dirty="0"/>
          </a:p>
          <a:p>
            <a:endParaRPr lang="en-GB" sz="2100" b="1" dirty="0"/>
          </a:p>
        </p:txBody>
      </p:sp>
      <p:sp>
        <p:nvSpPr>
          <p:cNvPr id="4" name="Slide Number Placeholder 3">
            <a:extLst>
              <a:ext uri="{FF2B5EF4-FFF2-40B4-BE49-F238E27FC236}">
                <a16:creationId xmlns:a16="http://schemas.microsoft.com/office/drawing/2014/main" id="{4D90393D-448E-400A-839F-F78663B13070}"/>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5" name="Picture 4" descr="IASS_logo_WEB">
            <a:extLst>
              <a:ext uri="{FF2B5EF4-FFF2-40B4-BE49-F238E27FC236}">
                <a16:creationId xmlns:a16="http://schemas.microsoft.com/office/drawing/2014/main" id="{7E2BAC49-B41F-41E5-B211-ACEA799DBC7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72818" y="5678591"/>
            <a:ext cx="1104900" cy="847725"/>
          </a:xfrm>
          <a:prstGeom prst="rect">
            <a:avLst/>
          </a:prstGeom>
          <a:noFill/>
          <a:ln>
            <a:noFill/>
          </a:ln>
        </p:spPr>
      </p:pic>
      <p:pic>
        <p:nvPicPr>
          <p:cNvPr id="11" name="Audio 10">
            <a:hlinkClick r:id="" action="ppaction://media"/>
            <a:extLst>
              <a:ext uri="{FF2B5EF4-FFF2-40B4-BE49-F238E27FC236}">
                <a16:creationId xmlns:a16="http://schemas.microsoft.com/office/drawing/2014/main" id="{05B1A920-C975-4F21-8C11-9D734B7ACC6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418347457"/>
      </p:ext>
    </p:extLst>
  </p:cSld>
  <p:clrMapOvr>
    <a:masterClrMapping/>
  </p:clrMapOvr>
  <mc:AlternateContent xmlns:mc="http://schemas.openxmlformats.org/markup-compatibility/2006" xmlns:p14="http://schemas.microsoft.com/office/powerpoint/2010/main">
    <mc:Choice Requires="p14">
      <p:transition spd="slow" p14:dur="2000" advTm="130541"/>
    </mc:Choice>
    <mc:Fallback xmlns="">
      <p:transition spd="slow" advTm="130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804355" y="136521"/>
            <a:ext cx="8987707" cy="1571385"/>
          </a:xfrm>
        </p:spPr>
        <p:txBody>
          <a:bodyPr vert="horz" lIns="91440" tIns="45720" rIns="91440" bIns="45720" rtlCol="0" anchor="b">
            <a:normAutofit/>
          </a:bodyPr>
          <a:lstStyle/>
          <a:p>
            <a:pPr>
              <a:lnSpc>
                <a:spcPct val="90000"/>
              </a:lnSpc>
            </a:pPr>
            <a:r>
              <a:rPr lang="en-US" sz="3200" b="1" dirty="0">
                <a:solidFill>
                  <a:schemeClr val="accent2">
                    <a:lumMod val="75000"/>
                  </a:schemeClr>
                </a:solidFill>
              </a:rPr>
              <a:t>EHCP – Appealing Section I </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684362" y="1630424"/>
            <a:ext cx="10043544" cy="4725930"/>
          </a:xfrm>
        </p:spPr>
        <p:txBody>
          <a:bodyPr vert="horz" lIns="91440" tIns="45720" rIns="91440" bIns="45720" rtlCol="0" anchor="t">
            <a:normAutofit/>
          </a:bodyPr>
          <a:lstStyle/>
          <a:p>
            <a:r>
              <a:rPr lang="en-GB" sz="2200" dirty="0">
                <a:solidFill>
                  <a:srgbClr val="002060"/>
                </a:solidFill>
              </a:rPr>
              <a:t>What if my preference for secondary school is not named by the LA in the Final Amended Plan or the LA fails to secure a place for my child?</a:t>
            </a:r>
          </a:p>
          <a:p>
            <a:r>
              <a:rPr lang="en-GB" sz="2200" dirty="0">
                <a:solidFill>
                  <a:srgbClr val="002060"/>
                </a:solidFill>
              </a:rPr>
              <a:t>	</a:t>
            </a:r>
          </a:p>
          <a:p>
            <a:pPr marL="342900" indent="-342900">
              <a:buFont typeface="Arial" panose="020B0604020202020204" pitchFamily="34" charset="0"/>
              <a:buChar char="•"/>
            </a:pPr>
            <a:r>
              <a:rPr lang="en-GB" sz="2200" dirty="0">
                <a:solidFill>
                  <a:srgbClr val="002060"/>
                </a:solidFill>
              </a:rPr>
              <a:t>LA issues the Final Amended Plan naming your child’s secondary school</a:t>
            </a:r>
          </a:p>
          <a:p>
            <a:pPr marL="342900" indent="-342900">
              <a:buFont typeface="Arial" panose="020B0604020202020204" pitchFamily="34" charset="0"/>
              <a:buChar char="•"/>
            </a:pPr>
            <a:r>
              <a:rPr lang="en-GB" sz="2200" dirty="0">
                <a:solidFill>
                  <a:srgbClr val="002060"/>
                </a:solidFill>
              </a:rPr>
              <a:t>If you are unhappy with Section I you have the legal right to appeal to the SEND Tribunal</a:t>
            </a:r>
          </a:p>
          <a:p>
            <a:pPr marL="342900" indent="-342900">
              <a:buFont typeface="Arial" panose="020B0604020202020204" pitchFamily="34" charset="0"/>
              <a:buChar char="•"/>
            </a:pPr>
            <a:r>
              <a:rPr lang="en-GB" sz="2200" dirty="0">
                <a:solidFill>
                  <a:srgbClr val="002060"/>
                </a:solidFill>
              </a:rPr>
              <a:t>Start the process as soon as possible - aim to have the appeal concluded in plenty of time before September</a:t>
            </a:r>
          </a:p>
          <a:p>
            <a:pPr marL="342900" indent="-342900">
              <a:buFont typeface="Arial" panose="020B0604020202020204" pitchFamily="34" charset="0"/>
              <a:buChar char="•"/>
            </a:pPr>
            <a:r>
              <a:rPr lang="en-GB" sz="2200" dirty="0">
                <a:solidFill>
                  <a:srgbClr val="002060"/>
                </a:solidFill>
              </a:rPr>
              <a:t>For more information on the appeals process please contact Westminster IASS as soon as you receive the LA decision letter and the Final Amended Plan.  </a:t>
            </a:r>
          </a:p>
          <a:p>
            <a:pPr marL="800078" lvl="1" indent="-342900">
              <a:buFont typeface="Arial" panose="020B0604020202020204" pitchFamily="34" charset="0"/>
              <a:buChar char="•"/>
            </a:pPr>
            <a:r>
              <a:rPr lang="en-GB" sz="1800" dirty="0">
                <a:solidFill>
                  <a:srgbClr val="002060"/>
                </a:solidFill>
                <a:hlinkClick r:id="rId6"/>
              </a:rPr>
              <a:t>www.westminsteriass.co.uk</a:t>
            </a:r>
            <a:endParaRPr lang="en-GB" sz="1800" dirty="0">
              <a:solidFill>
                <a:srgbClr val="002060"/>
              </a:solidFill>
            </a:endParaRPr>
          </a:p>
          <a:p>
            <a:pPr marL="800078" lvl="1" indent="-342900">
              <a:buFont typeface="Arial" panose="020B0604020202020204" pitchFamily="34" charset="0"/>
              <a:buChar char="•"/>
            </a:pPr>
            <a:r>
              <a:rPr lang="en-GB" sz="1800" dirty="0">
                <a:solidFill>
                  <a:srgbClr val="002060"/>
                </a:solidFill>
              </a:rPr>
              <a:t>020 7641 5355</a:t>
            </a:r>
          </a:p>
          <a:p>
            <a:pPr marL="800078" lvl="1" indent="-342900">
              <a:buFont typeface="Arial" panose="020B0604020202020204" pitchFamily="34" charset="0"/>
              <a:buChar char="•"/>
            </a:pPr>
            <a:r>
              <a:rPr lang="en-GB" sz="1800" dirty="0">
                <a:solidFill>
                  <a:srgbClr val="002060"/>
                </a:solidFill>
              </a:rPr>
              <a:t>iass@westminster.org.uk</a:t>
            </a:r>
          </a:p>
          <a:p>
            <a:endParaRPr lang="en-GB" sz="2100" b="1" dirty="0"/>
          </a:p>
          <a:p>
            <a:endParaRPr lang="en-GB" sz="2100" b="1" dirty="0"/>
          </a:p>
        </p:txBody>
      </p:sp>
      <p:sp>
        <p:nvSpPr>
          <p:cNvPr id="4" name="Slide Number Placeholder 3">
            <a:extLst>
              <a:ext uri="{FF2B5EF4-FFF2-40B4-BE49-F238E27FC236}">
                <a16:creationId xmlns:a16="http://schemas.microsoft.com/office/drawing/2014/main" id="{4D90393D-448E-400A-839F-F78663B130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descr="IASS_logo_WEB">
            <a:extLst>
              <a:ext uri="{FF2B5EF4-FFF2-40B4-BE49-F238E27FC236}">
                <a16:creationId xmlns:a16="http://schemas.microsoft.com/office/drawing/2014/main" id="{7E2BAC49-B41F-41E5-B211-ACEA799DBC7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872818" y="5678591"/>
            <a:ext cx="1104900" cy="847725"/>
          </a:xfrm>
          <a:prstGeom prst="rect">
            <a:avLst/>
          </a:prstGeom>
          <a:noFill/>
          <a:ln>
            <a:noFill/>
          </a:ln>
        </p:spPr>
      </p:pic>
      <p:pic>
        <p:nvPicPr>
          <p:cNvPr id="6" name="Audio 5">
            <a:hlinkClick r:id="" action="ppaction://media"/>
            <a:extLst>
              <a:ext uri="{FF2B5EF4-FFF2-40B4-BE49-F238E27FC236}">
                <a16:creationId xmlns:a16="http://schemas.microsoft.com/office/drawing/2014/main" id="{B9A362D0-CD12-4F5F-9EDA-61089FC70C6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64167524"/>
      </p:ext>
    </p:extLst>
  </p:cSld>
  <p:clrMapOvr>
    <a:masterClrMapping/>
  </p:clrMapOvr>
  <mc:AlternateContent xmlns:mc="http://schemas.openxmlformats.org/markup-compatibility/2006" xmlns:p14="http://schemas.microsoft.com/office/powerpoint/2010/main">
    <mc:Choice Requires="p14">
      <p:transition spd="slow" p14:dur="2000" advTm="52115"/>
    </mc:Choice>
    <mc:Fallback xmlns="">
      <p:transition spd="slow" advTm="5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EE6B-8F28-47FB-9546-56A0D2FED6D8}"/>
              </a:ext>
            </a:extLst>
          </p:cNvPr>
          <p:cNvSpPr>
            <a:spLocks noGrp="1"/>
          </p:cNvSpPr>
          <p:nvPr>
            <p:ph type="title"/>
          </p:nvPr>
        </p:nvSpPr>
        <p:spPr>
          <a:xfrm>
            <a:off x="514350" y="435770"/>
            <a:ext cx="10551320" cy="1192160"/>
          </a:xfrm>
        </p:spPr>
        <p:txBody>
          <a:bodyPr>
            <a:normAutofit fontScale="90000"/>
          </a:bodyPr>
          <a:lstStyle/>
          <a:p>
            <a:r>
              <a:rPr lang="en-GB" sz="3600" b="1" dirty="0">
                <a:solidFill>
                  <a:schemeClr val="accent2">
                    <a:lumMod val="75000"/>
                  </a:schemeClr>
                </a:solidFill>
              </a:rPr>
              <a:t>Transitions for children with SEND:</a:t>
            </a:r>
            <a:br>
              <a:rPr lang="en-GB" sz="3600" b="1" dirty="0">
                <a:solidFill>
                  <a:schemeClr val="accent2">
                    <a:lumMod val="75000"/>
                  </a:schemeClr>
                </a:solidFill>
              </a:rPr>
            </a:br>
            <a:r>
              <a:rPr lang="en-GB" sz="3600" b="1" dirty="0">
                <a:solidFill>
                  <a:schemeClr val="accent2">
                    <a:lumMod val="75000"/>
                  </a:schemeClr>
                </a:solidFill>
              </a:rPr>
              <a:t>What are the issues?</a:t>
            </a:r>
            <a:br>
              <a:rPr lang="en-GB" dirty="0"/>
            </a:br>
            <a:endParaRPr lang="en-GB" dirty="0"/>
          </a:p>
        </p:txBody>
      </p:sp>
      <p:sp>
        <p:nvSpPr>
          <p:cNvPr id="3" name="Content Placeholder 2">
            <a:extLst>
              <a:ext uri="{FF2B5EF4-FFF2-40B4-BE49-F238E27FC236}">
                <a16:creationId xmlns:a16="http://schemas.microsoft.com/office/drawing/2014/main" id="{ACAFED3E-73B6-463C-9F07-4DEF0E875FA6}"/>
              </a:ext>
            </a:extLst>
          </p:cNvPr>
          <p:cNvSpPr>
            <a:spLocks noGrp="1"/>
          </p:cNvSpPr>
          <p:nvPr>
            <p:ph idx="1"/>
          </p:nvPr>
        </p:nvSpPr>
        <p:spPr>
          <a:xfrm>
            <a:off x="451431" y="1587381"/>
            <a:ext cx="10318084" cy="4950690"/>
          </a:xfrm>
        </p:spPr>
        <p:txBody>
          <a:bodyPr>
            <a:normAutofit fontScale="40000" lnSpcReduction="20000"/>
          </a:bodyPr>
          <a:lstStyle/>
          <a:p>
            <a:pPr marL="0" indent="0">
              <a:buNone/>
            </a:pPr>
            <a:endParaRPr lang="en-GB" dirty="0"/>
          </a:p>
          <a:p>
            <a:r>
              <a:rPr lang="en-GB" sz="7000" dirty="0">
                <a:solidFill>
                  <a:srgbClr val="002060"/>
                </a:solidFill>
              </a:rPr>
              <a:t>Anxiety over starting a new secondary school – coping with different subjects/new teachers/new friends</a:t>
            </a:r>
          </a:p>
          <a:p>
            <a:pPr marL="0" indent="0">
              <a:buNone/>
            </a:pPr>
            <a:endParaRPr lang="en-GB" sz="7000" dirty="0">
              <a:solidFill>
                <a:srgbClr val="002060"/>
              </a:solidFill>
            </a:endParaRPr>
          </a:p>
          <a:p>
            <a:r>
              <a:rPr lang="en-GB" sz="7000" dirty="0">
                <a:solidFill>
                  <a:srgbClr val="002060"/>
                </a:solidFill>
              </a:rPr>
              <a:t>Academic - if your child is performing below age related expectations – how will they cope with the change in the way subjects are taught/increased homework? </a:t>
            </a:r>
          </a:p>
          <a:p>
            <a:pPr marL="0" indent="0">
              <a:buNone/>
            </a:pPr>
            <a:endParaRPr lang="en-GB" sz="7000" dirty="0">
              <a:solidFill>
                <a:srgbClr val="002060"/>
              </a:solidFill>
            </a:endParaRPr>
          </a:p>
          <a:p>
            <a:r>
              <a:rPr lang="en-GB" sz="7000" dirty="0">
                <a:solidFill>
                  <a:srgbClr val="002060"/>
                </a:solidFill>
              </a:rPr>
              <a:t>Physical - a change in routines and/or or lack of specialist support. Can they tie their own shoelaces or do up a tie?</a:t>
            </a:r>
          </a:p>
          <a:p>
            <a:pPr marL="0" indent="0">
              <a:buNone/>
            </a:pPr>
            <a:endParaRPr lang="en-GB" sz="7000" dirty="0">
              <a:solidFill>
                <a:srgbClr val="002060"/>
              </a:solidFill>
            </a:endParaRPr>
          </a:p>
          <a:p>
            <a:r>
              <a:rPr lang="en-GB" sz="7000" dirty="0">
                <a:solidFill>
                  <a:srgbClr val="002060"/>
                </a:solidFill>
              </a:rPr>
              <a:t>Sensory needs - Adapting to changing environment and new surroundings</a:t>
            </a:r>
          </a:p>
          <a:p>
            <a:pPr marL="0" indent="0">
              <a:buNone/>
            </a:pPr>
            <a:endParaRPr lang="en-GB" sz="2400" dirty="0"/>
          </a:p>
          <a:p>
            <a:pPr marL="457178" lvl="1" indent="0">
              <a:buNone/>
            </a:pPr>
            <a:endParaRPr lang="en-GB" dirty="0"/>
          </a:p>
          <a:p>
            <a:pPr lvl="1">
              <a:buFont typeface="Wingdings" panose="05000000000000000000" pitchFamily="2" charset="2"/>
              <a:buChar char="Ø"/>
            </a:pPr>
            <a:endParaRPr lang="en-GB" dirty="0"/>
          </a:p>
          <a:p>
            <a:pPr>
              <a:buFont typeface="Wingdings" panose="05000000000000000000" pitchFamily="2" charset="2"/>
              <a:buChar char="Ø"/>
            </a:pPr>
            <a:endParaRPr lang="en-GB" dirty="0"/>
          </a:p>
        </p:txBody>
      </p:sp>
      <p:sp>
        <p:nvSpPr>
          <p:cNvPr id="6" name="Slide Number Placeholder 5">
            <a:extLst>
              <a:ext uri="{FF2B5EF4-FFF2-40B4-BE49-F238E27FC236}">
                <a16:creationId xmlns:a16="http://schemas.microsoft.com/office/drawing/2014/main" id="{FA0FE5B4-CAA6-4295-9B3F-DA7D09DFA286}"/>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5" name="Picture 4">
            <a:extLst>
              <a:ext uri="{FF2B5EF4-FFF2-40B4-BE49-F238E27FC236}">
                <a16:creationId xmlns:a16="http://schemas.microsoft.com/office/drawing/2014/main" id="{998AC7D1-8682-4706-9377-BDFE8346ED20}"/>
              </a:ext>
            </a:extLst>
          </p:cNvPr>
          <p:cNvPicPr>
            <a:picLocks noChangeAspect="1"/>
          </p:cNvPicPr>
          <p:nvPr/>
        </p:nvPicPr>
        <p:blipFill>
          <a:blip r:embed="rId6"/>
          <a:stretch>
            <a:fillRect/>
          </a:stretch>
        </p:blipFill>
        <p:spPr>
          <a:xfrm>
            <a:off x="10802064" y="5508937"/>
            <a:ext cx="1103472" cy="847417"/>
          </a:xfrm>
          <a:prstGeom prst="rect">
            <a:avLst/>
          </a:prstGeom>
        </p:spPr>
      </p:pic>
      <p:pic>
        <p:nvPicPr>
          <p:cNvPr id="7" name="Audio 6">
            <a:hlinkClick r:id="" action="ppaction://media"/>
            <a:extLst>
              <a:ext uri="{FF2B5EF4-FFF2-40B4-BE49-F238E27FC236}">
                <a16:creationId xmlns:a16="http://schemas.microsoft.com/office/drawing/2014/main" id="{621CB00C-5129-42B8-898C-9188E4D21B0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163038832"/>
      </p:ext>
    </p:extLst>
  </p:cSld>
  <p:clrMapOvr>
    <a:masterClrMapping/>
  </p:clrMapOvr>
  <mc:AlternateContent xmlns:mc="http://schemas.openxmlformats.org/markup-compatibility/2006" xmlns:p14="http://schemas.microsoft.com/office/powerpoint/2010/main">
    <mc:Choice Requires="p14">
      <p:transition spd="slow" p14:dur="2000" advTm="112095"/>
    </mc:Choice>
    <mc:Fallback xmlns="">
      <p:transition spd="slow" advTm="11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84DC-0901-4E7E-B7B6-54C6E7F1397A}"/>
              </a:ext>
            </a:extLst>
          </p:cNvPr>
          <p:cNvSpPr>
            <a:spLocks noGrp="1"/>
          </p:cNvSpPr>
          <p:nvPr>
            <p:ph type="title"/>
          </p:nvPr>
        </p:nvSpPr>
        <p:spPr>
          <a:xfrm>
            <a:off x="869795" y="240147"/>
            <a:ext cx="10028094" cy="1507067"/>
          </a:xfrm>
        </p:spPr>
        <p:txBody>
          <a:bodyPr>
            <a:normAutofit/>
          </a:bodyPr>
          <a:lstStyle/>
          <a:p>
            <a:r>
              <a:rPr lang="en-GB" sz="4000" b="1" dirty="0">
                <a:solidFill>
                  <a:schemeClr val="accent2">
                    <a:lumMod val="75000"/>
                  </a:schemeClr>
                </a:solidFill>
              </a:rPr>
              <a:t>Guidance on secondary transitions</a:t>
            </a:r>
          </a:p>
        </p:txBody>
      </p:sp>
      <p:sp>
        <p:nvSpPr>
          <p:cNvPr id="3" name="Content Placeholder 2">
            <a:extLst>
              <a:ext uri="{FF2B5EF4-FFF2-40B4-BE49-F238E27FC236}">
                <a16:creationId xmlns:a16="http://schemas.microsoft.com/office/drawing/2014/main" id="{943321E3-18A1-49BD-96F9-95D18CD193FC}"/>
              </a:ext>
            </a:extLst>
          </p:cNvPr>
          <p:cNvSpPr>
            <a:spLocks noGrp="1"/>
          </p:cNvSpPr>
          <p:nvPr>
            <p:ph idx="1"/>
          </p:nvPr>
        </p:nvSpPr>
        <p:spPr>
          <a:xfrm>
            <a:off x="1437587" y="1669213"/>
            <a:ext cx="8534400" cy="4245812"/>
          </a:xfrm>
        </p:spPr>
        <p:txBody>
          <a:bodyPr>
            <a:normAutofit fontScale="25000" lnSpcReduction="20000"/>
          </a:bodyPr>
          <a:lstStyle/>
          <a:p>
            <a:endParaRPr lang="en-GB" dirty="0"/>
          </a:p>
          <a:p>
            <a:r>
              <a:rPr lang="en-GB" sz="10400" dirty="0">
                <a:solidFill>
                  <a:srgbClr val="002060"/>
                </a:solidFill>
              </a:rPr>
              <a:t>Primary and Secondary schools should have a thorough transition policy for </a:t>
            </a:r>
            <a:r>
              <a:rPr lang="en-GB" sz="10400" dirty="0" err="1">
                <a:solidFill>
                  <a:srgbClr val="002060"/>
                </a:solidFill>
              </a:rPr>
              <a:t>Yr</a:t>
            </a:r>
            <a:r>
              <a:rPr lang="en-GB" sz="10400" dirty="0">
                <a:solidFill>
                  <a:srgbClr val="002060"/>
                </a:solidFill>
              </a:rPr>
              <a:t> 6 </a:t>
            </a:r>
          </a:p>
          <a:p>
            <a:r>
              <a:rPr lang="en-GB" sz="10400" dirty="0">
                <a:solidFill>
                  <a:srgbClr val="002060"/>
                </a:solidFill>
              </a:rPr>
              <a:t>A successful transition involves both schools working together</a:t>
            </a:r>
          </a:p>
          <a:p>
            <a:pPr marL="0" indent="0">
              <a:buNone/>
            </a:pPr>
            <a:endParaRPr lang="en-GB" sz="10400" dirty="0">
              <a:solidFill>
                <a:srgbClr val="002060"/>
              </a:solidFill>
            </a:endParaRPr>
          </a:p>
          <a:p>
            <a:pPr marL="0" indent="0">
              <a:buNone/>
            </a:pPr>
            <a:r>
              <a:rPr lang="en-GB" sz="10400" dirty="0">
                <a:solidFill>
                  <a:srgbClr val="002060"/>
                </a:solidFill>
              </a:rPr>
              <a:t>Schools should ensure that </a:t>
            </a:r>
          </a:p>
          <a:p>
            <a:r>
              <a:rPr lang="en-GB" sz="10400" dirty="0">
                <a:solidFill>
                  <a:srgbClr val="002060"/>
                </a:solidFill>
              </a:rPr>
              <a:t>children’s needs are at the centre of the transition process    </a:t>
            </a:r>
          </a:p>
          <a:p>
            <a:r>
              <a:rPr lang="en-GB" sz="10400" dirty="0">
                <a:solidFill>
                  <a:srgbClr val="002060"/>
                </a:solidFill>
              </a:rPr>
              <a:t>children and parents/carers are fully involved in the process </a:t>
            </a:r>
          </a:p>
          <a:p>
            <a:r>
              <a:rPr lang="en-GB" sz="10400" dirty="0">
                <a:solidFill>
                  <a:srgbClr val="002060"/>
                </a:solidFill>
              </a:rPr>
              <a:t>there are clearly defined timescales, roles and responsibilities in relation to transition.</a:t>
            </a:r>
          </a:p>
          <a:p>
            <a:endParaRPr lang="en-GB" dirty="0"/>
          </a:p>
          <a:p>
            <a:pPr marL="0" indent="0">
              <a:buNone/>
            </a:pPr>
            <a:endParaRPr lang="en-GB" dirty="0"/>
          </a:p>
        </p:txBody>
      </p:sp>
      <p:sp>
        <p:nvSpPr>
          <p:cNvPr id="6" name="Slide Number Placeholder 5">
            <a:extLst>
              <a:ext uri="{FF2B5EF4-FFF2-40B4-BE49-F238E27FC236}">
                <a16:creationId xmlns:a16="http://schemas.microsoft.com/office/drawing/2014/main" id="{ADAEF413-CA39-495D-956D-586DBAE256E0}"/>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5" name="Picture 4" descr="IASS_logo_WEB">
            <a:extLst>
              <a:ext uri="{FF2B5EF4-FFF2-40B4-BE49-F238E27FC236}">
                <a16:creationId xmlns:a16="http://schemas.microsoft.com/office/drawing/2014/main" id="{EDDFA21F-D43F-4994-AB77-AFB13B85FD0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515378" y="5508629"/>
            <a:ext cx="1104900" cy="847725"/>
          </a:xfrm>
          <a:prstGeom prst="rect">
            <a:avLst/>
          </a:prstGeom>
          <a:noFill/>
          <a:ln>
            <a:noFill/>
          </a:ln>
        </p:spPr>
      </p:pic>
      <p:pic>
        <p:nvPicPr>
          <p:cNvPr id="8" name="Audio 7">
            <a:hlinkClick r:id="" action="ppaction://media"/>
            <a:extLst>
              <a:ext uri="{FF2B5EF4-FFF2-40B4-BE49-F238E27FC236}">
                <a16:creationId xmlns:a16="http://schemas.microsoft.com/office/drawing/2014/main" id="{63436E35-6C2B-4B69-8614-8940D2873C5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203895150"/>
      </p:ext>
    </p:extLst>
  </p:cSld>
  <p:clrMapOvr>
    <a:masterClrMapping/>
  </p:clrMapOvr>
  <mc:AlternateContent xmlns:mc="http://schemas.openxmlformats.org/markup-compatibility/2006" xmlns:p14="http://schemas.microsoft.com/office/powerpoint/2010/main">
    <mc:Choice Requires="p14">
      <p:transition spd="slow" p14:dur="2000" advTm="54535"/>
    </mc:Choice>
    <mc:Fallback xmlns="">
      <p:transition spd="slow" advTm="54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A23B-CE76-48F9-B625-130C1026393F}"/>
              </a:ext>
            </a:extLst>
          </p:cNvPr>
          <p:cNvSpPr>
            <a:spLocks noGrp="1"/>
          </p:cNvSpPr>
          <p:nvPr>
            <p:ph type="title"/>
          </p:nvPr>
        </p:nvSpPr>
        <p:spPr>
          <a:xfrm>
            <a:off x="322056" y="147782"/>
            <a:ext cx="11133825" cy="1117600"/>
          </a:xfrm>
        </p:spPr>
        <p:txBody>
          <a:bodyPr>
            <a:normAutofit/>
          </a:bodyPr>
          <a:lstStyle/>
          <a:p>
            <a:r>
              <a:rPr lang="en-GB" sz="4400" b="1" dirty="0">
                <a:solidFill>
                  <a:schemeClr val="accent2">
                    <a:lumMod val="75000"/>
                  </a:schemeClr>
                </a:solidFill>
              </a:rPr>
              <a:t>Guidance on secondary transitions</a:t>
            </a:r>
          </a:p>
        </p:txBody>
      </p:sp>
      <p:sp>
        <p:nvSpPr>
          <p:cNvPr id="3" name="Text Placeholder 2">
            <a:extLst>
              <a:ext uri="{FF2B5EF4-FFF2-40B4-BE49-F238E27FC236}">
                <a16:creationId xmlns:a16="http://schemas.microsoft.com/office/drawing/2014/main" id="{1204DE0B-64E3-4828-B3BD-F5156CF0499A}"/>
              </a:ext>
            </a:extLst>
          </p:cNvPr>
          <p:cNvSpPr>
            <a:spLocks noGrp="1"/>
          </p:cNvSpPr>
          <p:nvPr>
            <p:ph type="body" idx="1"/>
          </p:nvPr>
        </p:nvSpPr>
        <p:spPr>
          <a:xfrm>
            <a:off x="615202" y="1524000"/>
            <a:ext cx="9858833" cy="4784436"/>
          </a:xfrm>
        </p:spPr>
        <p:txBody>
          <a:bodyPr>
            <a:normAutofit/>
          </a:bodyPr>
          <a:lstStyle/>
          <a:p>
            <a:r>
              <a:rPr lang="en-GB" sz="2100" dirty="0">
                <a:solidFill>
                  <a:srgbClr val="002060"/>
                </a:solidFill>
              </a:rPr>
              <a:t>Primary schools should ensure that:</a:t>
            </a:r>
          </a:p>
          <a:p>
            <a:pPr marL="342882" indent="-342882">
              <a:buFont typeface="Arial" panose="020B0604020202020204" pitchFamily="34" charset="0"/>
              <a:buChar char="•"/>
            </a:pPr>
            <a:r>
              <a:rPr lang="en-GB" sz="2100" dirty="0">
                <a:solidFill>
                  <a:srgbClr val="002060"/>
                </a:solidFill>
              </a:rPr>
              <a:t>information is transferred to secondary schools as soon as possible</a:t>
            </a:r>
          </a:p>
          <a:p>
            <a:pPr marL="342882" indent="-342882">
              <a:buFont typeface="Arial" panose="020B0604020202020204" pitchFamily="34" charset="0"/>
              <a:buChar char="•"/>
            </a:pPr>
            <a:r>
              <a:rPr lang="en-GB" sz="2100" dirty="0">
                <a:solidFill>
                  <a:srgbClr val="002060"/>
                </a:solidFill>
              </a:rPr>
              <a:t>secondary schools are briefed about the attainment of Year 6 pupils</a:t>
            </a:r>
          </a:p>
          <a:p>
            <a:pPr marL="342882" indent="-342882">
              <a:buFont typeface="Arial" panose="020B0604020202020204" pitchFamily="34" charset="0"/>
              <a:buChar char="•"/>
            </a:pPr>
            <a:r>
              <a:rPr lang="en-GB" sz="2100" dirty="0">
                <a:solidFill>
                  <a:srgbClr val="002060"/>
                </a:solidFill>
              </a:rPr>
              <a:t>Year 6 teaching focuses on readiness for secondary school</a:t>
            </a:r>
          </a:p>
          <a:p>
            <a:pPr lvl="1"/>
            <a:endParaRPr lang="en-GB" sz="1700" dirty="0">
              <a:solidFill>
                <a:srgbClr val="002060"/>
              </a:solidFill>
            </a:endParaRPr>
          </a:p>
          <a:p>
            <a:pPr marL="342882" indent="-342882">
              <a:buFont typeface="Arial" panose="020B0604020202020204" pitchFamily="34" charset="0"/>
              <a:buChar char="•"/>
            </a:pPr>
            <a:r>
              <a:rPr lang="en-GB" sz="2100" dirty="0">
                <a:solidFill>
                  <a:srgbClr val="002060"/>
                </a:solidFill>
              </a:rPr>
              <a:t>They involve children and families in preparing for secondary school </a:t>
            </a:r>
            <a:r>
              <a:rPr lang="en-GB" sz="2100" dirty="0" err="1">
                <a:solidFill>
                  <a:srgbClr val="002060"/>
                </a:solidFill>
              </a:rPr>
              <a:t>eg</a:t>
            </a:r>
            <a:r>
              <a:rPr lang="en-GB" sz="2100" dirty="0">
                <a:solidFill>
                  <a:srgbClr val="002060"/>
                </a:solidFill>
              </a:rPr>
              <a:t> –</a:t>
            </a:r>
          </a:p>
          <a:p>
            <a:pPr marL="800060" lvl="1" indent="-342882">
              <a:buFont typeface="Arial" panose="020B0604020202020204" pitchFamily="34" charset="0"/>
              <a:buChar char="•"/>
            </a:pPr>
            <a:r>
              <a:rPr lang="en-GB" sz="2100" dirty="0">
                <a:solidFill>
                  <a:srgbClr val="002060"/>
                </a:solidFill>
              </a:rPr>
              <a:t>Travel training / road safety </a:t>
            </a:r>
          </a:p>
          <a:p>
            <a:pPr marL="800060" lvl="1" indent="-342882">
              <a:buFont typeface="Arial" panose="020B0604020202020204" pitchFamily="34" charset="0"/>
              <a:buChar char="•"/>
            </a:pPr>
            <a:r>
              <a:rPr lang="en-GB" sz="2100" dirty="0">
                <a:solidFill>
                  <a:srgbClr val="002060"/>
                </a:solidFill>
              </a:rPr>
              <a:t>PHSE lessons </a:t>
            </a:r>
          </a:p>
          <a:p>
            <a:pPr marL="800060" lvl="1" indent="-342882">
              <a:buFont typeface="Arial" panose="020B0604020202020204" pitchFamily="34" charset="0"/>
              <a:buChar char="•"/>
            </a:pPr>
            <a:r>
              <a:rPr lang="en-GB" sz="2100" dirty="0">
                <a:solidFill>
                  <a:srgbClr val="002060"/>
                </a:solidFill>
              </a:rPr>
              <a:t>Workshops and preparation days</a:t>
            </a:r>
          </a:p>
          <a:p>
            <a:pPr marL="800060" lvl="1" indent="-342882">
              <a:buFont typeface="Arial" panose="020B0604020202020204" pitchFamily="34" charset="0"/>
              <a:buChar char="•"/>
            </a:pPr>
            <a:r>
              <a:rPr lang="en-GB" sz="2100" dirty="0">
                <a:solidFill>
                  <a:srgbClr val="002060"/>
                </a:solidFill>
              </a:rPr>
              <a:t>Visits to the new school</a:t>
            </a:r>
          </a:p>
          <a:p>
            <a:endParaRPr lang="en-GB" dirty="0"/>
          </a:p>
        </p:txBody>
      </p:sp>
      <p:sp>
        <p:nvSpPr>
          <p:cNvPr id="5" name="Slide Number Placeholder 4">
            <a:extLst>
              <a:ext uri="{FF2B5EF4-FFF2-40B4-BE49-F238E27FC236}">
                <a16:creationId xmlns:a16="http://schemas.microsoft.com/office/drawing/2014/main" id="{A3424BF5-39F8-4E7B-8399-E7B44D26B7A6}"/>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4" name="Picture 3" descr="IASS_logo_WEB">
            <a:extLst>
              <a:ext uri="{FF2B5EF4-FFF2-40B4-BE49-F238E27FC236}">
                <a16:creationId xmlns:a16="http://schemas.microsoft.com/office/drawing/2014/main" id="{0BFE53B2-1B31-4B7C-BD52-7A4006AB772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589394" y="5460711"/>
            <a:ext cx="1104900" cy="847725"/>
          </a:xfrm>
          <a:prstGeom prst="rect">
            <a:avLst/>
          </a:prstGeom>
          <a:noFill/>
          <a:ln>
            <a:noFill/>
          </a:ln>
        </p:spPr>
      </p:pic>
      <p:pic>
        <p:nvPicPr>
          <p:cNvPr id="11" name="Audio 10">
            <a:hlinkClick r:id="" action="ppaction://media"/>
            <a:extLst>
              <a:ext uri="{FF2B5EF4-FFF2-40B4-BE49-F238E27FC236}">
                <a16:creationId xmlns:a16="http://schemas.microsoft.com/office/drawing/2014/main" id="{39FDDBC0-4BB6-4378-9ABA-A77CC6F4A45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298166723"/>
      </p:ext>
    </p:extLst>
  </p:cSld>
  <p:clrMapOvr>
    <a:masterClrMapping/>
  </p:clrMapOvr>
  <mc:AlternateContent xmlns:mc="http://schemas.openxmlformats.org/markup-compatibility/2006">
    <mc:Choice xmlns:p14="http://schemas.microsoft.com/office/powerpoint/2010/main" Requires="p14">
      <p:transition spd="slow" p14:dur="2000" advTm="69227"/>
    </mc:Choice>
    <mc:Fallback>
      <p:transition spd="slow" advTm="69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23B7-6EF0-418C-BC1C-C41DE9D963B9}"/>
              </a:ext>
            </a:extLst>
          </p:cNvPr>
          <p:cNvSpPr>
            <a:spLocks noGrp="1"/>
          </p:cNvSpPr>
          <p:nvPr>
            <p:ph type="title"/>
          </p:nvPr>
        </p:nvSpPr>
        <p:spPr>
          <a:xfrm>
            <a:off x="714374" y="396609"/>
            <a:ext cx="9787349" cy="951346"/>
          </a:xfrm>
        </p:spPr>
        <p:txBody>
          <a:bodyPr>
            <a:normAutofit fontScale="90000"/>
          </a:bodyPr>
          <a:lstStyle/>
          <a:p>
            <a:r>
              <a:rPr lang="en-GB" b="1" dirty="0">
                <a:solidFill>
                  <a:schemeClr val="accent2">
                    <a:lumMod val="75000"/>
                  </a:schemeClr>
                </a:solidFill>
              </a:rPr>
              <a:t>What primary schools can do:</a:t>
            </a:r>
            <a:br>
              <a:rPr lang="en-GB" dirty="0"/>
            </a:br>
            <a:endParaRPr lang="en-GB" dirty="0"/>
          </a:p>
        </p:txBody>
      </p:sp>
      <p:sp>
        <p:nvSpPr>
          <p:cNvPr id="3" name="Content Placeholder 2">
            <a:extLst>
              <a:ext uri="{FF2B5EF4-FFF2-40B4-BE49-F238E27FC236}">
                <a16:creationId xmlns:a16="http://schemas.microsoft.com/office/drawing/2014/main" id="{0FCA0BFE-BFF7-4094-9152-939EA078081E}"/>
              </a:ext>
            </a:extLst>
          </p:cNvPr>
          <p:cNvSpPr>
            <a:spLocks noGrp="1"/>
          </p:cNvSpPr>
          <p:nvPr>
            <p:ph idx="1"/>
          </p:nvPr>
        </p:nvSpPr>
        <p:spPr>
          <a:xfrm>
            <a:off x="1000126" y="965513"/>
            <a:ext cx="9501598" cy="5204378"/>
          </a:xfrm>
        </p:spPr>
        <p:txBody>
          <a:bodyPr>
            <a:normAutofit fontScale="92500" lnSpcReduction="20000"/>
          </a:bodyPr>
          <a:lstStyle/>
          <a:p>
            <a:endParaRPr lang="en-GB" sz="2400" dirty="0"/>
          </a:p>
          <a:p>
            <a:r>
              <a:rPr lang="en-GB" sz="2400" dirty="0">
                <a:solidFill>
                  <a:srgbClr val="002060"/>
                </a:solidFill>
              </a:rPr>
              <a:t>Share as much information as possible about your child with their secondary school </a:t>
            </a:r>
          </a:p>
          <a:p>
            <a:r>
              <a:rPr lang="en-GB" sz="2400" dirty="0">
                <a:solidFill>
                  <a:srgbClr val="002060"/>
                </a:solidFill>
              </a:rPr>
              <a:t>Agree individual transition plans for children who may need extra support</a:t>
            </a:r>
          </a:p>
          <a:p>
            <a:pPr lvl="1"/>
            <a:r>
              <a:rPr lang="en-GB" sz="2000" dirty="0">
                <a:solidFill>
                  <a:srgbClr val="002060"/>
                </a:solidFill>
              </a:rPr>
              <a:t>Enhanced provision</a:t>
            </a:r>
          </a:p>
          <a:p>
            <a:pPr lvl="1"/>
            <a:r>
              <a:rPr lang="en-GB" sz="2000" dirty="0">
                <a:solidFill>
                  <a:srgbClr val="002060"/>
                </a:solidFill>
              </a:rPr>
              <a:t>Transition related outcomes</a:t>
            </a:r>
            <a:endParaRPr lang="en-GB" sz="2400" dirty="0">
              <a:solidFill>
                <a:srgbClr val="002060"/>
              </a:solidFill>
            </a:endParaRPr>
          </a:p>
          <a:p>
            <a:pPr marL="0" indent="0">
              <a:buNone/>
            </a:pPr>
            <a:endParaRPr lang="en-GB" sz="2400" dirty="0">
              <a:solidFill>
                <a:srgbClr val="002060"/>
              </a:solidFill>
            </a:endParaRPr>
          </a:p>
          <a:p>
            <a:r>
              <a:rPr lang="en-GB" sz="2400" dirty="0">
                <a:solidFill>
                  <a:srgbClr val="002060"/>
                </a:solidFill>
              </a:rPr>
              <a:t>Complete a one page profile of your child which could include </a:t>
            </a:r>
          </a:p>
          <a:p>
            <a:pPr lvl="1"/>
            <a:r>
              <a:rPr lang="en-GB" sz="2200" dirty="0">
                <a:solidFill>
                  <a:srgbClr val="002060"/>
                </a:solidFill>
              </a:rPr>
              <a:t>Details of their particular difficulties </a:t>
            </a:r>
            <a:r>
              <a:rPr lang="en-GB" sz="2200" dirty="0" err="1">
                <a:solidFill>
                  <a:srgbClr val="002060"/>
                </a:solidFill>
              </a:rPr>
              <a:t>eg</a:t>
            </a:r>
            <a:r>
              <a:rPr lang="en-GB" sz="2200" dirty="0">
                <a:solidFill>
                  <a:srgbClr val="002060"/>
                </a:solidFill>
              </a:rPr>
              <a:t> </a:t>
            </a:r>
            <a:r>
              <a:rPr lang="en-GB" sz="1800" dirty="0">
                <a:solidFill>
                  <a:srgbClr val="002060"/>
                </a:solidFill>
              </a:rPr>
              <a:t>with mobility, communication etc</a:t>
            </a:r>
          </a:p>
          <a:p>
            <a:pPr lvl="1"/>
            <a:r>
              <a:rPr lang="en-GB" sz="2200" dirty="0">
                <a:solidFill>
                  <a:srgbClr val="002060"/>
                </a:solidFill>
              </a:rPr>
              <a:t>Strategies that support your child’s learning </a:t>
            </a:r>
            <a:r>
              <a:rPr lang="en-GB" sz="2200" dirty="0" err="1">
                <a:solidFill>
                  <a:srgbClr val="002060"/>
                </a:solidFill>
              </a:rPr>
              <a:t>eg</a:t>
            </a:r>
            <a:r>
              <a:rPr lang="en-GB" sz="2200" dirty="0">
                <a:solidFill>
                  <a:srgbClr val="002060"/>
                </a:solidFill>
              </a:rPr>
              <a:t> extra time for tasks, one to one support, visual timetables, handwriting aids</a:t>
            </a:r>
          </a:p>
          <a:p>
            <a:pPr lvl="1"/>
            <a:r>
              <a:rPr lang="en-GB" sz="2200" dirty="0">
                <a:solidFill>
                  <a:srgbClr val="002060"/>
                </a:solidFill>
              </a:rPr>
              <a:t>Strategies that help them cope with school life </a:t>
            </a:r>
            <a:r>
              <a:rPr lang="en-GB" sz="2200" dirty="0" err="1">
                <a:solidFill>
                  <a:srgbClr val="002060"/>
                </a:solidFill>
              </a:rPr>
              <a:t>eg</a:t>
            </a:r>
            <a:r>
              <a:rPr lang="en-GB" sz="2200" dirty="0">
                <a:solidFill>
                  <a:srgbClr val="002060"/>
                </a:solidFill>
              </a:rPr>
              <a:t> movement breaks, time out, or a buddy system in the playground</a:t>
            </a:r>
          </a:p>
          <a:p>
            <a:pPr marL="457177" lvl="1" indent="0">
              <a:buNone/>
            </a:pPr>
            <a:endParaRPr lang="en-GB" sz="2200" dirty="0">
              <a:solidFill>
                <a:srgbClr val="002060"/>
              </a:solidFill>
            </a:endParaRPr>
          </a:p>
          <a:p>
            <a:pPr marL="457177" lvl="1" indent="0">
              <a:buNone/>
            </a:pPr>
            <a:endParaRPr lang="en-GB" sz="2200" b="1" dirty="0">
              <a:solidFill>
                <a:srgbClr val="002060"/>
              </a:solidFill>
            </a:endParaRPr>
          </a:p>
          <a:p>
            <a:pPr marL="457178" lvl="1" indent="0">
              <a:buNone/>
            </a:pPr>
            <a:r>
              <a:rPr lang="en-GB" sz="2200" dirty="0">
                <a:solidFill>
                  <a:srgbClr val="002060"/>
                </a:solidFill>
              </a:rPr>
              <a:t>Teaching and support staff from both the primary and secondary schools should take joint responsibility for ensuring that the transition process is effective</a:t>
            </a:r>
          </a:p>
          <a:p>
            <a:pPr marL="457178" lvl="1" indent="0">
              <a:buNone/>
            </a:pPr>
            <a:endParaRPr lang="en-GB" sz="2200" dirty="0"/>
          </a:p>
          <a:p>
            <a:pPr lvl="1"/>
            <a:endParaRPr lang="en-GB" sz="2200" dirty="0"/>
          </a:p>
        </p:txBody>
      </p:sp>
      <p:sp>
        <p:nvSpPr>
          <p:cNvPr id="6" name="Slide Number Placeholder 5">
            <a:extLst>
              <a:ext uri="{FF2B5EF4-FFF2-40B4-BE49-F238E27FC236}">
                <a16:creationId xmlns:a16="http://schemas.microsoft.com/office/drawing/2014/main" id="{AAC8B45B-B8E7-42BE-B58A-5BD2AEB850E4}"/>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5" name="Picture 4" descr="IASS_logo_WEB">
            <a:extLst>
              <a:ext uri="{FF2B5EF4-FFF2-40B4-BE49-F238E27FC236}">
                <a16:creationId xmlns:a16="http://schemas.microsoft.com/office/drawing/2014/main" id="{21B477FB-EDD3-46D3-97B3-0469C3212C7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501723" y="5480920"/>
            <a:ext cx="1104900" cy="847725"/>
          </a:xfrm>
          <a:prstGeom prst="rect">
            <a:avLst/>
          </a:prstGeom>
          <a:noFill/>
          <a:ln>
            <a:noFill/>
          </a:ln>
        </p:spPr>
      </p:pic>
      <p:pic>
        <p:nvPicPr>
          <p:cNvPr id="7" name="Audio 6">
            <a:hlinkClick r:id="" action="ppaction://media"/>
            <a:extLst>
              <a:ext uri="{FF2B5EF4-FFF2-40B4-BE49-F238E27FC236}">
                <a16:creationId xmlns:a16="http://schemas.microsoft.com/office/drawing/2014/main" id="{4DBDF2A4-C7E4-45DA-913B-9D79253E75F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878861660"/>
      </p:ext>
    </p:extLst>
  </p:cSld>
  <p:clrMapOvr>
    <a:masterClrMapping/>
  </p:clrMapOvr>
  <mc:AlternateContent xmlns:mc="http://schemas.openxmlformats.org/markup-compatibility/2006">
    <mc:Choice xmlns:p14="http://schemas.microsoft.com/office/powerpoint/2010/main" Requires="p14">
      <p:transition spd="slow" p14:dur="2000" advTm="80627"/>
    </mc:Choice>
    <mc:Fallback>
      <p:transition spd="slow" advTm="80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23B7-6EF0-418C-BC1C-C41DE9D963B9}"/>
              </a:ext>
            </a:extLst>
          </p:cNvPr>
          <p:cNvSpPr>
            <a:spLocks noGrp="1"/>
          </p:cNvSpPr>
          <p:nvPr>
            <p:ph type="title"/>
          </p:nvPr>
        </p:nvSpPr>
        <p:spPr>
          <a:xfrm>
            <a:off x="293823" y="359551"/>
            <a:ext cx="10346447" cy="1276159"/>
          </a:xfrm>
        </p:spPr>
        <p:txBody>
          <a:bodyPr>
            <a:normAutofit fontScale="90000"/>
          </a:bodyPr>
          <a:lstStyle/>
          <a:p>
            <a:r>
              <a:rPr lang="en-GB" b="1" dirty="0">
                <a:solidFill>
                  <a:schemeClr val="accent2">
                    <a:lumMod val="75000"/>
                  </a:schemeClr>
                </a:solidFill>
              </a:rPr>
              <a:t>What secondary schools can do:</a:t>
            </a:r>
            <a:br>
              <a:rPr lang="en-GB" dirty="0">
                <a:solidFill>
                  <a:schemeClr val="accent2">
                    <a:lumMod val="75000"/>
                  </a:schemeClr>
                </a:solidFill>
              </a:rPr>
            </a:br>
            <a:endParaRPr lang="en-GB" dirty="0">
              <a:solidFill>
                <a:schemeClr val="accent2">
                  <a:lumMod val="75000"/>
                </a:schemeClr>
              </a:solidFill>
            </a:endParaRPr>
          </a:p>
        </p:txBody>
      </p:sp>
      <p:sp>
        <p:nvSpPr>
          <p:cNvPr id="3" name="Content Placeholder 2">
            <a:extLst>
              <a:ext uri="{FF2B5EF4-FFF2-40B4-BE49-F238E27FC236}">
                <a16:creationId xmlns:a16="http://schemas.microsoft.com/office/drawing/2014/main" id="{0FCA0BFE-BFF7-4094-9152-939EA078081E}"/>
              </a:ext>
            </a:extLst>
          </p:cNvPr>
          <p:cNvSpPr>
            <a:spLocks noGrp="1"/>
          </p:cNvSpPr>
          <p:nvPr>
            <p:ph idx="1"/>
          </p:nvPr>
        </p:nvSpPr>
        <p:spPr>
          <a:xfrm>
            <a:off x="578644" y="1271588"/>
            <a:ext cx="10061625" cy="5073125"/>
          </a:xfrm>
        </p:spPr>
        <p:txBody>
          <a:bodyPr>
            <a:normAutofit/>
          </a:bodyPr>
          <a:lstStyle/>
          <a:p>
            <a:pPr lvl="1"/>
            <a:r>
              <a:rPr lang="en-GB" sz="2200" dirty="0">
                <a:solidFill>
                  <a:srgbClr val="002060"/>
                </a:solidFill>
              </a:rPr>
              <a:t>induction briefings or other types of sessions for pupils </a:t>
            </a:r>
            <a:r>
              <a:rPr lang="en-GB" sz="2200" dirty="0" err="1">
                <a:solidFill>
                  <a:srgbClr val="002060"/>
                </a:solidFill>
              </a:rPr>
              <a:t>eg</a:t>
            </a:r>
            <a:endParaRPr lang="en-GB" sz="2200" dirty="0">
              <a:solidFill>
                <a:srgbClr val="002060"/>
              </a:solidFill>
            </a:endParaRPr>
          </a:p>
          <a:p>
            <a:pPr marL="457177" lvl="1" indent="0">
              <a:buNone/>
            </a:pPr>
            <a:r>
              <a:rPr lang="en-GB" sz="2200" dirty="0">
                <a:solidFill>
                  <a:srgbClr val="002060"/>
                </a:solidFill>
              </a:rPr>
              <a:t> </a:t>
            </a:r>
          </a:p>
          <a:p>
            <a:pPr lvl="2"/>
            <a:r>
              <a:rPr lang="en-GB" dirty="0">
                <a:solidFill>
                  <a:srgbClr val="002060"/>
                </a:solidFill>
              </a:rPr>
              <a:t>to meet form tutors, heads of year, or other key staff</a:t>
            </a:r>
          </a:p>
          <a:p>
            <a:pPr lvl="2"/>
            <a:r>
              <a:rPr lang="en-GB" dirty="0">
                <a:solidFill>
                  <a:srgbClr val="002060"/>
                </a:solidFill>
              </a:rPr>
              <a:t>sessions for parents</a:t>
            </a:r>
          </a:p>
          <a:p>
            <a:pPr lvl="2"/>
            <a:r>
              <a:rPr lang="en-GB" dirty="0">
                <a:solidFill>
                  <a:srgbClr val="002060"/>
                </a:solidFill>
              </a:rPr>
              <a:t>or have a physical and/or virtual tour of the school. </a:t>
            </a:r>
          </a:p>
          <a:p>
            <a:pPr marL="914353" lvl="2" indent="0">
              <a:buNone/>
            </a:pPr>
            <a:endParaRPr lang="en-GB" dirty="0">
              <a:solidFill>
                <a:srgbClr val="002060"/>
              </a:solidFill>
            </a:endParaRPr>
          </a:p>
          <a:p>
            <a:pPr lvl="1"/>
            <a:r>
              <a:rPr lang="en-GB" sz="2200" dirty="0">
                <a:solidFill>
                  <a:srgbClr val="002060"/>
                </a:solidFill>
              </a:rPr>
              <a:t>Have clear plans in place for supporting your child in Year 7  </a:t>
            </a:r>
            <a:r>
              <a:rPr lang="en-GB" sz="2200" dirty="0" err="1">
                <a:solidFill>
                  <a:srgbClr val="002060"/>
                </a:solidFill>
              </a:rPr>
              <a:t>eg</a:t>
            </a:r>
            <a:endParaRPr lang="en-GB" sz="2200" dirty="0">
              <a:solidFill>
                <a:srgbClr val="002060"/>
              </a:solidFill>
            </a:endParaRPr>
          </a:p>
          <a:p>
            <a:pPr lvl="2"/>
            <a:r>
              <a:rPr lang="en-GB" dirty="0">
                <a:solidFill>
                  <a:srgbClr val="002060"/>
                </a:solidFill>
              </a:rPr>
              <a:t>Nurture group</a:t>
            </a:r>
          </a:p>
          <a:p>
            <a:pPr lvl="2"/>
            <a:r>
              <a:rPr lang="en-GB" dirty="0">
                <a:solidFill>
                  <a:srgbClr val="002060"/>
                </a:solidFill>
              </a:rPr>
              <a:t>SEN centre (somewhere for your child to be supported during the school day / quiet time)</a:t>
            </a:r>
          </a:p>
          <a:p>
            <a:pPr lvl="2"/>
            <a:endParaRPr lang="en-GB" dirty="0">
              <a:solidFill>
                <a:srgbClr val="002060"/>
              </a:solidFill>
            </a:endParaRPr>
          </a:p>
          <a:p>
            <a:pPr lvl="1"/>
            <a:r>
              <a:rPr lang="en-GB" sz="2200" dirty="0">
                <a:solidFill>
                  <a:srgbClr val="002060"/>
                </a:solidFill>
              </a:rPr>
              <a:t>You should discuss the options with your secondary schools</a:t>
            </a:r>
            <a:r>
              <a:rPr lang="en-GB" sz="2200" dirty="0"/>
              <a:t>.</a:t>
            </a:r>
          </a:p>
          <a:p>
            <a:pPr lvl="1"/>
            <a:endParaRPr lang="en-GB" sz="2200" dirty="0"/>
          </a:p>
        </p:txBody>
      </p:sp>
      <p:sp>
        <p:nvSpPr>
          <p:cNvPr id="6" name="Slide Number Placeholder 5">
            <a:extLst>
              <a:ext uri="{FF2B5EF4-FFF2-40B4-BE49-F238E27FC236}">
                <a16:creationId xmlns:a16="http://schemas.microsoft.com/office/drawing/2014/main" id="{D33DAC17-C7A0-495B-B55C-1B4A2AC98635}"/>
              </a:ext>
            </a:extLst>
          </p:cNvPr>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5" name="Picture 4" descr="IASS_logo_WEB">
            <a:extLst>
              <a:ext uri="{FF2B5EF4-FFF2-40B4-BE49-F238E27FC236}">
                <a16:creationId xmlns:a16="http://schemas.microsoft.com/office/drawing/2014/main" id="{149112FC-2D97-4979-B9A2-A4694E018C9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568654" y="5435941"/>
            <a:ext cx="1104900" cy="847725"/>
          </a:xfrm>
          <a:prstGeom prst="rect">
            <a:avLst/>
          </a:prstGeom>
          <a:noFill/>
          <a:ln>
            <a:noFill/>
          </a:ln>
        </p:spPr>
      </p:pic>
      <p:pic>
        <p:nvPicPr>
          <p:cNvPr id="4" name="Audio 3">
            <a:hlinkClick r:id="" action="ppaction://media"/>
            <a:extLst>
              <a:ext uri="{FF2B5EF4-FFF2-40B4-BE49-F238E27FC236}">
                <a16:creationId xmlns:a16="http://schemas.microsoft.com/office/drawing/2014/main" id="{CEC0B181-A265-46EC-A239-F81117246CC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889928052"/>
      </p:ext>
    </p:extLst>
  </p:cSld>
  <p:clrMapOvr>
    <a:masterClrMapping/>
  </p:clrMapOvr>
  <mc:AlternateContent xmlns:mc="http://schemas.openxmlformats.org/markup-compatibility/2006">
    <mc:Choice xmlns:p14="http://schemas.microsoft.com/office/powerpoint/2010/main" Requires="p14">
      <p:transition spd="slow" p14:dur="2000" advTm="37525"/>
    </mc:Choice>
    <mc:Fallback>
      <p:transition spd="slow" advTm="3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2D36-2299-488E-B543-4D018D7FA790}"/>
              </a:ext>
            </a:extLst>
          </p:cNvPr>
          <p:cNvSpPr>
            <a:spLocks noGrp="1"/>
          </p:cNvSpPr>
          <p:nvPr>
            <p:ph type="title"/>
          </p:nvPr>
        </p:nvSpPr>
        <p:spPr>
          <a:xfrm>
            <a:off x="914400" y="434109"/>
            <a:ext cx="10455064" cy="1160819"/>
          </a:xfrm>
        </p:spPr>
        <p:txBody>
          <a:bodyPr>
            <a:normAutofit fontScale="90000"/>
          </a:bodyPr>
          <a:lstStyle/>
          <a:p>
            <a:r>
              <a:rPr lang="en-GB" b="1" dirty="0">
                <a:solidFill>
                  <a:schemeClr val="accent2">
                    <a:lumMod val="75000"/>
                  </a:schemeClr>
                </a:solidFill>
              </a:rPr>
              <a:t>Supporting your child with transitions:</a:t>
            </a:r>
            <a:br>
              <a:rPr lang="en-GB" b="1" dirty="0"/>
            </a:br>
            <a:endParaRPr lang="en-GB" b="1" dirty="0"/>
          </a:p>
        </p:txBody>
      </p:sp>
      <p:sp>
        <p:nvSpPr>
          <p:cNvPr id="3" name="Content Placeholder 2">
            <a:extLst>
              <a:ext uri="{FF2B5EF4-FFF2-40B4-BE49-F238E27FC236}">
                <a16:creationId xmlns:a16="http://schemas.microsoft.com/office/drawing/2014/main" id="{EED0A764-6CF7-41DE-B6F3-3D2E7C30B85F}"/>
              </a:ext>
            </a:extLst>
          </p:cNvPr>
          <p:cNvSpPr>
            <a:spLocks noGrp="1"/>
          </p:cNvSpPr>
          <p:nvPr>
            <p:ph idx="1"/>
          </p:nvPr>
        </p:nvSpPr>
        <p:spPr>
          <a:xfrm>
            <a:off x="1237674" y="1594928"/>
            <a:ext cx="9069515" cy="4591387"/>
          </a:xfrm>
        </p:spPr>
        <p:txBody>
          <a:bodyPr/>
          <a:lstStyle/>
          <a:p>
            <a:r>
              <a:rPr lang="en-GB" dirty="0">
                <a:solidFill>
                  <a:srgbClr val="002060"/>
                </a:solidFill>
              </a:rPr>
              <a:t>Talk to your child about their new school and look at the website and/or any of the transition information the school provides </a:t>
            </a:r>
            <a:r>
              <a:rPr lang="en-GB" dirty="0" err="1">
                <a:solidFill>
                  <a:srgbClr val="002060"/>
                </a:solidFill>
              </a:rPr>
              <a:t>eg</a:t>
            </a:r>
            <a:r>
              <a:rPr lang="en-GB" dirty="0">
                <a:solidFill>
                  <a:srgbClr val="002060"/>
                </a:solidFill>
              </a:rPr>
              <a:t> videos, online sessions etc.</a:t>
            </a:r>
          </a:p>
          <a:p>
            <a:r>
              <a:rPr lang="en-GB" dirty="0">
                <a:solidFill>
                  <a:srgbClr val="002060"/>
                </a:solidFill>
              </a:rPr>
              <a:t>Take regular walks to the new school or practice the journey together </a:t>
            </a:r>
          </a:p>
          <a:p>
            <a:r>
              <a:rPr lang="en-GB" dirty="0">
                <a:solidFill>
                  <a:srgbClr val="002060"/>
                </a:solidFill>
              </a:rPr>
              <a:t>Start introducing school routines</a:t>
            </a:r>
          </a:p>
          <a:p>
            <a:r>
              <a:rPr lang="en-GB" dirty="0">
                <a:solidFill>
                  <a:srgbClr val="002060"/>
                </a:solidFill>
              </a:rPr>
              <a:t>Introduce new clothing – uniform, school bag</a:t>
            </a:r>
          </a:p>
          <a:p>
            <a:r>
              <a:rPr lang="en-GB" dirty="0">
                <a:solidFill>
                  <a:srgbClr val="002060"/>
                </a:solidFill>
              </a:rPr>
              <a:t>Speak to the SENCO if you have any concerns</a:t>
            </a:r>
          </a:p>
          <a:p>
            <a:pPr marL="0" indent="0">
              <a:buNone/>
            </a:pPr>
            <a:endParaRPr lang="en-GB" dirty="0"/>
          </a:p>
        </p:txBody>
      </p:sp>
      <p:sp>
        <p:nvSpPr>
          <p:cNvPr id="6" name="Slide Number Placeholder 5">
            <a:extLst>
              <a:ext uri="{FF2B5EF4-FFF2-40B4-BE49-F238E27FC236}">
                <a16:creationId xmlns:a16="http://schemas.microsoft.com/office/drawing/2014/main" id="{F7C93E6C-4B57-4B48-BFDA-6ADE5A20D156}"/>
              </a:ext>
            </a:extLst>
          </p:cNvPr>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5" name="Picture 4" descr="IASS_logo_WEB">
            <a:extLst>
              <a:ext uri="{FF2B5EF4-FFF2-40B4-BE49-F238E27FC236}">
                <a16:creationId xmlns:a16="http://schemas.microsoft.com/office/drawing/2014/main" id="{DA34DC74-FBD4-4CF3-AF5A-6A2828FAD8C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630463" y="5508629"/>
            <a:ext cx="1104900" cy="847725"/>
          </a:xfrm>
          <a:prstGeom prst="rect">
            <a:avLst/>
          </a:prstGeom>
          <a:noFill/>
          <a:ln>
            <a:noFill/>
          </a:ln>
        </p:spPr>
      </p:pic>
      <p:pic>
        <p:nvPicPr>
          <p:cNvPr id="11" name="Audio 10">
            <a:hlinkClick r:id="" action="ppaction://media"/>
            <a:extLst>
              <a:ext uri="{FF2B5EF4-FFF2-40B4-BE49-F238E27FC236}">
                <a16:creationId xmlns:a16="http://schemas.microsoft.com/office/drawing/2014/main" id="{9D2DE89B-0FFE-41E4-A20B-B609BD8CB48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10165549"/>
      </p:ext>
    </p:extLst>
  </p:cSld>
  <p:clrMapOvr>
    <a:masterClrMapping/>
  </p:clrMapOvr>
  <mc:AlternateContent xmlns:mc="http://schemas.openxmlformats.org/markup-compatibility/2006">
    <mc:Choice xmlns:p14="http://schemas.microsoft.com/office/powerpoint/2010/main" Requires="p14">
      <p:transition spd="slow" p14:dur="2000" advTm="49125"/>
    </mc:Choice>
    <mc:Fallback>
      <p:transition spd="slow" advTm="4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1077677" y="267854"/>
            <a:ext cx="10227632" cy="1888216"/>
          </a:xfrm>
        </p:spPr>
        <p:txBody>
          <a:bodyPr vert="horz" lIns="91440" tIns="45720" rIns="91440" bIns="45720" rtlCol="0" anchor="b">
            <a:normAutofit/>
          </a:bodyPr>
          <a:lstStyle/>
          <a:p>
            <a:pPr algn="ctr">
              <a:lnSpc>
                <a:spcPct val="90000"/>
              </a:lnSpc>
            </a:pPr>
            <a:r>
              <a:rPr lang="en-US" sz="3600" b="1" dirty="0">
                <a:solidFill>
                  <a:schemeClr val="accent2">
                    <a:lumMod val="75000"/>
                  </a:schemeClr>
                </a:solidFill>
              </a:rPr>
              <a:t>Westminster Information, Advice and Support Service (IASS)</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1940444" y="2532485"/>
            <a:ext cx="8311112" cy="3822134"/>
          </a:xfrm>
        </p:spPr>
        <p:txBody>
          <a:bodyPr vert="horz" lIns="91440" tIns="45720" rIns="91440" bIns="45720" rtlCol="0" anchor="t">
            <a:normAutofit/>
          </a:bodyPr>
          <a:lstStyle/>
          <a:p>
            <a:r>
              <a:rPr lang="en-GB" sz="3200" dirty="0">
                <a:solidFill>
                  <a:srgbClr val="002060"/>
                </a:solidFill>
              </a:rPr>
              <a:t>Westminster Information Advice Support Service (IASS) offer an impartial and confidential service to parents and carers with children aged 0-25 with special educational needs and disability (SEND)</a:t>
            </a:r>
          </a:p>
          <a:p>
            <a:endParaRPr lang="en-US" sz="2100" dirty="0"/>
          </a:p>
        </p:txBody>
      </p:sp>
      <p:sp>
        <p:nvSpPr>
          <p:cNvPr id="4" name="Slide Number Placeholder 3">
            <a:extLst>
              <a:ext uri="{FF2B5EF4-FFF2-40B4-BE49-F238E27FC236}">
                <a16:creationId xmlns:a16="http://schemas.microsoft.com/office/drawing/2014/main" id="{0800D5FA-39B6-4185-9918-EBEB52185C4F}"/>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5" name="Picture 4" descr="IASS_logo_WEB">
            <a:extLst>
              <a:ext uri="{FF2B5EF4-FFF2-40B4-BE49-F238E27FC236}">
                <a16:creationId xmlns:a16="http://schemas.microsoft.com/office/drawing/2014/main" id="{20B1377E-A5FF-4180-BA6C-8F82DFA5B68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911256" y="5507761"/>
            <a:ext cx="1104900" cy="847725"/>
          </a:xfrm>
          <a:prstGeom prst="rect">
            <a:avLst/>
          </a:prstGeom>
          <a:noFill/>
          <a:ln>
            <a:noFill/>
          </a:ln>
        </p:spPr>
      </p:pic>
      <p:pic>
        <p:nvPicPr>
          <p:cNvPr id="7" name="Audio 6">
            <a:hlinkClick r:id="" action="ppaction://media"/>
            <a:extLst>
              <a:ext uri="{FF2B5EF4-FFF2-40B4-BE49-F238E27FC236}">
                <a16:creationId xmlns:a16="http://schemas.microsoft.com/office/drawing/2014/main" id="{F645EED0-52CC-41B5-8A74-78A262A97A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629982251"/>
      </p:ext>
    </p:extLst>
  </p:cSld>
  <p:clrMapOvr>
    <a:masterClrMapping/>
  </p:clrMapOvr>
  <mc:AlternateContent xmlns:mc="http://schemas.openxmlformats.org/markup-compatibility/2006" xmlns:p14="http://schemas.microsoft.com/office/powerpoint/2010/main">
    <mc:Choice Requires="p14">
      <p:transition spd="slow" p14:dur="2000" advTm="23463"/>
    </mc:Choice>
    <mc:Fallback xmlns="">
      <p:transition spd="slow" advTm="2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5A50-A17B-482D-9067-5E58362C4BDA}"/>
              </a:ext>
            </a:extLst>
          </p:cNvPr>
          <p:cNvSpPr>
            <a:spLocks noGrp="1"/>
          </p:cNvSpPr>
          <p:nvPr>
            <p:ph type="title"/>
          </p:nvPr>
        </p:nvSpPr>
        <p:spPr>
          <a:xfrm>
            <a:off x="3921993" y="1"/>
            <a:ext cx="8534400" cy="1507067"/>
          </a:xfrm>
        </p:spPr>
        <p:txBody>
          <a:bodyPr/>
          <a:lstStyle/>
          <a:p>
            <a:r>
              <a:rPr lang="en-GB" dirty="0"/>
              <a:t>Useful links:</a:t>
            </a:r>
            <a:br>
              <a:rPr lang="en-GB" dirty="0"/>
            </a:br>
            <a:endParaRPr lang="en-GB" dirty="0"/>
          </a:p>
        </p:txBody>
      </p:sp>
      <p:sp>
        <p:nvSpPr>
          <p:cNvPr id="3" name="Content Placeholder 2">
            <a:extLst>
              <a:ext uri="{FF2B5EF4-FFF2-40B4-BE49-F238E27FC236}">
                <a16:creationId xmlns:a16="http://schemas.microsoft.com/office/drawing/2014/main" id="{C2A29B71-C604-4E35-A4EC-B72FE52E5F3B}"/>
              </a:ext>
            </a:extLst>
          </p:cNvPr>
          <p:cNvSpPr>
            <a:spLocks noGrp="1"/>
          </p:cNvSpPr>
          <p:nvPr>
            <p:ph idx="1"/>
          </p:nvPr>
        </p:nvSpPr>
        <p:spPr>
          <a:xfrm>
            <a:off x="507206" y="571500"/>
            <a:ext cx="10229807" cy="6286499"/>
          </a:xfrm>
        </p:spPr>
        <p:txBody>
          <a:bodyPr>
            <a:normAutofit fontScale="77500" lnSpcReduction="20000"/>
          </a:bodyPr>
          <a:lstStyle/>
          <a:p>
            <a:pPr marL="0" indent="0">
              <a:buNone/>
            </a:pPr>
            <a:endParaRPr lang="en-GB" sz="1600" b="1" dirty="0"/>
          </a:p>
          <a:p>
            <a:pPr marL="0" indent="0">
              <a:buNone/>
            </a:pPr>
            <a:endParaRPr lang="en-GB" sz="1600" b="1" dirty="0"/>
          </a:p>
          <a:p>
            <a:pPr marL="0" indent="0">
              <a:buNone/>
            </a:pPr>
            <a:r>
              <a:rPr lang="en-GB" sz="2900" b="1" dirty="0">
                <a:hlinkClick r:id="rId5"/>
              </a:rPr>
              <a:t>www.westminsteriass.co.uk</a:t>
            </a:r>
            <a:endParaRPr lang="en-GB" sz="2900" b="1" dirty="0"/>
          </a:p>
          <a:p>
            <a:pPr marL="0" indent="0">
              <a:buNone/>
            </a:pPr>
            <a:r>
              <a:rPr lang="en-GB" sz="2900" b="1" dirty="0">
                <a:hlinkClick r:id="rId6"/>
              </a:rPr>
              <a:t>https://www.facebook.com/WestminsterIASS</a:t>
            </a:r>
            <a:endParaRPr lang="en-GB" sz="2900" b="1" dirty="0"/>
          </a:p>
          <a:p>
            <a:pPr marL="0" indent="0">
              <a:buNone/>
            </a:pPr>
            <a:endParaRPr lang="en-GB" sz="2900" b="1" dirty="0"/>
          </a:p>
          <a:p>
            <a:pPr marL="0" indent="0">
              <a:buNone/>
            </a:pPr>
            <a:r>
              <a:rPr lang="en-GB" sz="2900" b="1" dirty="0"/>
              <a:t>Scan here for the Westminster Local Offer</a:t>
            </a:r>
          </a:p>
          <a:p>
            <a:pPr marL="0" indent="0">
              <a:buNone/>
            </a:pPr>
            <a:endParaRPr lang="en-GB" sz="2900" b="1" dirty="0"/>
          </a:p>
          <a:p>
            <a:pPr marL="0" indent="0">
              <a:buNone/>
            </a:pPr>
            <a:r>
              <a:rPr lang="en-GB" sz="2900" b="1" dirty="0"/>
              <a:t>SEN advice for parents &amp; YP</a:t>
            </a:r>
          </a:p>
          <a:p>
            <a:pPr marL="0" indent="0">
              <a:buNone/>
            </a:pPr>
            <a:r>
              <a:rPr lang="en-GB" sz="2900" b="1" dirty="0">
                <a:hlinkClick r:id="rId7"/>
              </a:rPr>
              <a:t>https://councilfordisabledchildren.org.uk/</a:t>
            </a:r>
            <a:endParaRPr lang="en-GB" sz="2900" b="1" dirty="0"/>
          </a:p>
          <a:p>
            <a:pPr marL="0" indent="0">
              <a:buNone/>
            </a:pPr>
            <a:r>
              <a:rPr lang="en-GB" sz="2900" b="1" dirty="0">
                <a:hlinkClick r:id="rId8"/>
              </a:rPr>
              <a:t>https://www.ipsea.org.uk/</a:t>
            </a:r>
            <a:endParaRPr lang="en-GB" sz="2900" b="1" dirty="0"/>
          </a:p>
          <a:p>
            <a:pPr marL="0" indent="0">
              <a:buNone/>
            </a:pPr>
            <a:r>
              <a:rPr lang="en-GB" sz="2900" b="1" dirty="0">
                <a:hlinkClick r:id="rId9"/>
              </a:rPr>
              <a:t>https://www.sossen.org.uk/</a:t>
            </a:r>
            <a:endParaRPr lang="en-GB" sz="2900" b="1" dirty="0"/>
          </a:p>
          <a:p>
            <a:pPr marL="0" indent="0">
              <a:buNone/>
            </a:pPr>
            <a:r>
              <a:rPr lang="en-GB" sz="2900" b="1" dirty="0">
                <a:hlinkClick r:id="rId10"/>
              </a:rPr>
              <a:t>https://www.contact.org.uk/</a:t>
            </a:r>
            <a:endParaRPr lang="en-GB" sz="2900" b="1" dirty="0"/>
          </a:p>
          <a:p>
            <a:pPr marL="0" indent="0">
              <a:buNone/>
            </a:pPr>
            <a:endParaRPr lang="en-GB" sz="2900" dirty="0"/>
          </a:p>
          <a:p>
            <a:pPr marL="0" indent="0">
              <a:buNone/>
            </a:pPr>
            <a:r>
              <a:rPr lang="en-GB" sz="2900" b="1" dirty="0"/>
              <a:t>Make it Happen (formerly Westminster Parents Participation Group)</a:t>
            </a:r>
          </a:p>
          <a:p>
            <a:pPr marL="0" indent="0">
              <a:buNone/>
            </a:pPr>
            <a:r>
              <a:rPr lang="en-GB" sz="2900" dirty="0"/>
              <a:t>Parent volunteers providing a support network for parents with disabled children in Westminster</a:t>
            </a:r>
          </a:p>
          <a:p>
            <a:pPr marL="0" indent="0">
              <a:buNone/>
            </a:pPr>
            <a:r>
              <a:rPr lang="en-GB" sz="2900" b="1" dirty="0"/>
              <a:t>Website</a:t>
            </a:r>
            <a:r>
              <a:rPr lang="en-GB" sz="2900" dirty="0"/>
              <a:t>: </a:t>
            </a:r>
            <a:r>
              <a:rPr lang="en-GB" sz="2900" u="sng" dirty="0"/>
              <a:t>wppg.org.uk   </a:t>
            </a:r>
            <a:r>
              <a:rPr lang="en-GB" sz="2900" b="1" u="sng" dirty="0"/>
              <a:t>Email: </a:t>
            </a:r>
            <a:r>
              <a:rPr lang="en-GB" sz="2900" u="sng" dirty="0"/>
              <a:t>info@wppg.org.uk</a:t>
            </a:r>
          </a:p>
          <a:p>
            <a:pPr marL="0" indent="0">
              <a:buNone/>
            </a:pPr>
            <a:endParaRPr lang="en-GB" sz="2400" dirty="0"/>
          </a:p>
          <a:p>
            <a:pPr marL="0" indent="0">
              <a:buNone/>
            </a:pPr>
            <a:endParaRPr lang="en-GB" dirty="0"/>
          </a:p>
        </p:txBody>
      </p:sp>
      <p:sp>
        <p:nvSpPr>
          <p:cNvPr id="5" name="Slide Number Placeholder 4">
            <a:extLst>
              <a:ext uri="{FF2B5EF4-FFF2-40B4-BE49-F238E27FC236}">
                <a16:creationId xmlns:a16="http://schemas.microsoft.com/office/drawing/2014/main" id="{3C41FDC8-A46B-4B02-A675-565428C6F089}"/>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6" name="Picture 5">
            <a:extLst>
              <a:ext uri="{FF2B5EF4-FFF2-40B4-BE49-F238E27FC236}">
                <a16:creationId xmlns:a16="http://schemas.microsoft.com/office/drawing/2014/main" id="{0E04CA7E-F5E0-4BA9-BC9D-DC4A9490D5D9}"/>
              </a:ext>
            </a:extLst>
          </p:cNvPr>
          <p:cNvPicPr>
            <a:picLocks noChangeAspect="1"/>
          </p:cNvPicPr>
          <p:nvPr/>
        </p:nvPicPr>
        <p:blipFill>
          <a:blip r:embed="rId11"/>
          <a:stretch>
            <a:fillRect/>
          </a:stretch>
        </p:blipFill>
        <p:spPr>
          <a:xfrm>
            <a:off x="5758104" y="2023113"/>
            <a:ext cx="1132993" cy="1135723"/>
          </a:xfrm>
          <a:prstGeom prst="rect">
            <a:avLst/>
          </a:prstGeom>
        </p:spPr>
      </p:pic>
      <p:pic>
        <p:nvPicPr>
          <p:cNvPr id="7" name="Picture 6" descr="IASS_logo_WEB">
            <a:extLst>
              <a:ext uri="{FF2B5EF4-FFF2-40B4-BE49-F238E27FC236}">
                <a16:creationId xmlns:a16="http://schemas.microsoft.com/office/drawing/2014/main" id="{36F16735-E0C0-4807-ACCF-D961A500102A}"/>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10653884" y="5508629"/>
            <a:ext cx="1104900" cy="847725"/>
          </a:xfrm>
          <a:prstGeom prst="rect">
            <a:avLst/>
          </a:prstGeom>
          <a:noFill/>
          <a:ln>
            <a:noFill/>
          </a:ln>
        </p:spPr>
      </p:pic>
      <p:pic>
        <p:nvPicPr>
          <p:cNvPr id="10" name="Audio 9">
            <a:hlinkClick r:id="" action="ppaction://media"/>
            <a:extLst>
              <a:ext uri="{FF2B5EF4-FFF2-40B4-BE49-F238E27FC236}">
                <a16:creationId xmlns:a16="http://schemas.microsoft.com/office/drawing/2014/main" id="{E3EF4543-599B-407F-9F69-53FCE7F720A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070185014"/>
      </p:ext>
    </p:extLst>
  </p:cSld>
  <p:clrMapOvr>
    <a:masterClrMapping/>
  </p:clrMapOvr>
  <mc:AlternateContent xmlns:mc="http://schemas.openxmlformats.org/markup-compatibility/2006">
    <mc:Choice xmlns:p14="http://schemas.microsoft.com/office/powerpoint/2010/main" Requires="p14">
      <p:transition spd="slow" p14:dur="2000" advTm="28743"/>
    </mc:Choice>
    <mc:Fallback>
      <p:transition spd="slow" advTm="2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0" y="-677334"/>
            <a:ext cx="10017125" cy="2898059"/>
          </a:xfrm>
        </p:spPr>
        <p:txBody>
          <a:bodyPr vert="horz" lIns="91440" tIns="45720" rIns="91440" bIns="45720" rtlCol="0" anchor="b">
            <a:normAutofit/>
          </a:bodyPr>
          <a:lstStyle/>
          <a:p>
            <a:pPr>
              <a:lnSpc>
                <a:spcPct val="90000"/>
              </a:lnSpc>
            </a:pPr>
            <a:r>
              <a:rPr lang="en-US" sz="4400" dirty="0"/>
              <a:t>	</a:t>
            </a:r>
            <a:r>
              <a:rPr lang="en-US" sz="4400" b="1" dirty="0">
                <a:solidFill>
                  <a:schemeClr val="accent2">
                    <a:lumMod val="75000"/>
                  </a:schemeClr>
                </a:solidFill>
              </a:rPr>
              <a:t>Today’s session</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534154" y="1846907"/>
            <a:ext cx="9865557" cy="4133565"/>
          </a:xfrm>
        </p:spPr>
        <p:txBody>
          <a:bodyPr vert="horz" lIns="91440" tIns="45720" rIns="91440" bIns="45720" rtlCol="0" anchor="t">
            <a:normAutofit/>
          </a:bodyPr>
          <a:lstStyle/>
          <a:p>
            <a:pPr marL="457178" indent="-457178">
              <a:buFont typeface="Arial" panose="020B0604020202020204" pitchFamily="34" charset="0"/>
              <a:buChar char="•"/>
            </a:pPr>
            <a:r>
              <a:rPr lang="en-GB" sz="2800" dirty="0">
                <a:solidFill>
                  <a:srgbClr val="002060"/>
                </a:solidFill>
              </a:rPr>
              <a:t>The law &amp; guidance on transitions for SEND pupils </a:t>
            </a:r>
            <a:br>
              <a:rPr lang="en-GB" sz="2800" dirty="0">
                <a:solidFill>
                  <a:srgbClr val="002060"/>
                </a:solidFill>
              </a:rPr>
            </a:br>
            <a:endParaRPr lang="en-GB" sz="2800" dirty="0">
              <a:solidFill>
                <a:srgbClr val="002060"/>
              </a:solidFill>
            </a:endParaRPr>
          </a:p>
          <a:p>
            <a:pPr marL="457178" indent="-457178">
              <a:buFont typeface="Arial" panose="020B0604020202020204" pitchFamily="34" charset="0"/>
              <a:buChar char="•"/>
            </a:pPr>
            <a:r>
              <a:rPr lang="en-GB" sz="2800" dirty="0">
                <a:solidFill>
                  <a:srgbClr val="002060"/>
                </a:solidFill>
              </a:rPr>
              <a:t>Preparation for transition to Secondary school for Year 6 pupils with SEND</a:t>
            </a:r>
            <a:br>
              <a:rPr lang="en-GB" sz="2800" dirty="0">
                <a:solidFill>
                  <a:srgbClr val="002060"/>
                </a:solidFill>
              </a:rPr>
            </a:br>
            <a:endParaRPr lang="en-GB" sz="2800" dirty="0">
              <a:solidFill>
                <a:srgbClr val="002060"/>
              </a:solidFill>
            </a:endParaRPr>
          </a:p>
          <a:p>
            <a:pPr marL="457178" indent="-457178">
              <a:buFont typeface="Arial" panose="020B0604020202020204" pitchFamily="34" charset="0"/>
              <a:buChar char="•"/>
            </a:pPr>
            <a:r>
              <a:rPr lang="en-GB" sz="2800" dirty="0">
                <a:solidFill>
                  <a:srgbClr val="002060"/>
                </a:solidFill>
              </a:rPr>
              <a:t>Transition arrangements for Year 5 pupils with SEND – what to expect &amp; when</a:t>
            </a:r>
          </a:p>
          <a:p>
            <a:endParaRPr lang="en-US" sz="2100" dirty="0"/>
          </a:p>
        </p:txBody>
      </p:sp>
      <p:sp>
        <p:nvSpPr>
          <p:cNvPr id="4" name="Slide Number Placeholder 3">
            <a:extLst>
              <a:ext uri="{FF2B5EF4-FFF2-40B4-BE49-F238E27FC236}">
                <a16:creationId xmlns:a16="http://schemas.microsoft.com/office/drawing/2014/main" id="{6BACB31F-A8D4-44B5-ACE2-8B3200A1F4E2}"/>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6" name="Picture 5" descr="IASS_logo_WEB">
            <a:extLst>
              <a:ext uri="{FF2B5EF4-FFF2-40B4-BE49-F238E27FC236}">
                <a16:creationId xmlns:a16="http://schemas.microsoft.com/office/drawing/2014/main" id="{6246F8CB-55EA-4935-A24D-58C4F2A140A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08629"/>
            <a:ext cx="1104900" cy="847725"/>
          </a:xfrm>
          <a:prstGeom prst="rect">
            <a:avLst/>
          </a:prstGeom>
          <a:noFill/>
          <a:ln>
            <a:noFill/>
          </a:ln>
        </p:spPr>
      </p:pic>
      <p:pic>
        <p:nvPicPr>
          <p:cNvPr id="10" name="Audio 9">
            <a:hlinkClick r:id="" action="ppaction://media"/>
            <a:extLst>
              <a:ext uri="{FF2B5EF4-FFF2-40B4-BE49-F238E27FC236}">
                <a16:creationId xmlns:a16="http://schemas.microsoft.com/office/drawing/2014/main" id="{A3D39D5F-1710-4137-9F6A-B583B952765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740731542"/>
      </p:ext>
    </p:extLst>
  </p:cSld>
  <p:clrMapOvr>
    <a:masterClrMapping/>
  </p:clrMapOvr>
  <mc:AlternateContent xmlns:mc="http://schemas.openxmlformats.org/markup-compatibility/2006" xmlns:p14="http://schemas.microsoft.com/office/powerpoint/2010/main">
    <mc:Choice Requires="p14">
      <p:transition spd="slow" p14:dur="2000" advTm="41805"/>
    </mc:Choice>
    <mc:Fallback xmlns="">
      <p:transition spd="slow" advTm="4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971240" y="204108"/>
            <a:ext cx="8001000" cy="1431075"/>
          </a:xfrm>
        </p:spPr>
        <p:txBody>
          <a:bodyPr vert="horz" lIns="91440" tIns="45720" rIns="91440" bIns="45720" rtlCol="0" anchor="b">
            <a:normAutofit/>
          </a:bodyPr>
          <a:lstStyle/>
          <a:p>
            <a:pPr>
              <a:lnSpc>
                <a:spcPct val="90000"/>
              </a:lnSpc>
            </a:pPr>
            <a:r>
              <a:rPr lang="en-US" sz="3200" b="1" dirty="0">
                <a:solidFill>
                  <a:schemeClr val="accent2">
                    <a:lumMod val="75000"/>
                  </a:schemeClr>
                </a:solidFill>
              </a:rPr>
              <a:t>Why are transitions so important?</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687222" y="1378745"/>
            <a:ext cx="7242342" cy="4601730"/>
          </a:xfrm>
        </p:spPr>
        <p:txBody>
          <a:bodyPr vert="horz" lIns="91440" tIns="45720" rIns="91440" bIns="45720" rtlCol="0" anchor="t">
            <a:normAutofit fontScale="92500" lnSpcReduction="10000"/>
          </a:bodyPr>
          <a:lstStyle/>
          <a:p>
            <a:pPr marL="457178" indent="-457178">
              <a:buFont typeface="Arial" panose="020B0604020202020204" pitchFamily="34" charset="0"/>
              <a:buChar char="•"/>
            </a:pPr>
            <a:r>
              <a:rPr lang="en-GB" sz="3000" dirty="0">
                <a:solidFill>
                  <a:srgbClr val="002060"/>
                </a:solidFill>
              </a:rPr>
              <a:t>Periods of change can be difficult for all children but particularly for children with SEND and may lead to:</a:t>
            </a:r>
          </a:p>
          <a:p>
            <a:pPr marL="914354" lvl="1" indent="-457178">
              <a:buFont typeface="Arial" panose="020B0604020202020204" pitchFamily="34" charset="0"/>
              <a:buChar char="•"/>
            </a:pPr>
            <a:r>
              <a:rPr lang="en-GB" sz="3000" dirty="0">
                <a:solidFill>
                  <a:srgbClr val="002060"/>
                </a:solidFill>
              </a:rPr>
              <a:t>Increased vulnerability</a:t>
            </a:r>
          </a:p>
          <a:p>
            <a:pPr marL="914354" lvl="1" indent="-457178">
              <a:buFont typeface="Arial" panose="020B0604020202020204" pitchFamily="34" charset="0"/>
              <a:buChar char="•"/>
            </a:pPr>
            <a:r>
              <a:rPr lang="en-GB" sz="3000" dirty="0">
                <a:solidFill>
                  <a:srgbClr val="002060"/>
                </a:solidFill>
              </a:rPr>
              <a:t>Heightened anxiety</a:t>
            </a:r>
          </a:p>
          <a:p>
            <a:endParaRPr lang="en-GB" sz="3200" b="1" dirty="0">
              <a:highlight>
                <a:srgbClr val="C0C0C0"/>
              </a:highlight>
            </a:endParaRPr>
          </a:p>
          <a:p>
            <a:r>
              <a:rPr lang="en-GB" sz="3000" b="1" i="1" dirty="0">
                <a:solidFill>
                  <a:schemeClr val="tx1"/>
                </a:solidFill>
              </a:rPr>
              <a:t>Well planned, structured and supported transitions from the early years, through to young adulthood can support a person’s ability to deal with change and transitions throughout their life</a:t>
            </a:r>
            <a:endParaRPr lang="en-GB" sz="3000" b="1" i="1" dirty="0"/>
          </a:p>
          <a:p>
            <a:endParaRPr lang="en-GB" sz="3200" dirty="0"/>
          </a:p>
          <a:p>
            <a:pPr marL="457178" indent="-457178">
              <a:buFont typeface="Arial" panose="020B0604020202020204" pitchFamily="34" charset="0"/>
              <a:buChar char="•"/>
            </a:pPr>
            <a:endParaRPr lang="en-US" sz="2100" dirty="0"/>
          </a:p>
          <a:p>
            <a:endParaRPr lang="en-US" sz="2100" dirty="0"/>
          </a:p>
        </p:txBody>
      </p:sp>
      <p:sp>
        <p:nvSpPr>
          <p:cNvPr id="5" name="Slide Number Placeholder 4">
            <a:extLst>
              <a:ext uri="{FF2B5EF4-FFF2-40B4-BE49-F238E27FC236}">
                <a16:creationId xmlns:a16="http://schemas.microsoft.com/office/drawing/2014/main" id="{6F565E64-00E9-49AA-BA92-E1419483C5D0}"/>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6" name="Picture 5" descr="IASS_logo_WEB">
            <a:extLst>
              <a:ext uri="{FF2B5EF4-FFF2-40B4-BE49-F238E27FC236}">
                <a16:creationId xmlns:a16="http://schemas.microsoft.com/office/drawing/2014/main" id="{973B713B-E668-4916-BC45-FFFCA524903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708986" y="5508629"/>
            <a:ext cx="1104900" cy="847725"/>
          </a:xfrm>
          <a:prstGeom prst="rect">
            <a:avLst/>
          </a:prstGeom>
          <a:noFill/>
          <a:ln>
            <a:noFill/>
          </a:ln>
        </p:spPr>
      </p:pic>
      <p:pic>
        <p:nvPicPr>
          <p:cNvPr id="7" name="Picture 6" descr="A group of people posing for the camera&#10;&#10;Description automatically generated with medium confidence">
            <a:extLst>
              <a:ext uri="{FF2B5EF4-FFF2-40B4-BE49-F238E27FC236}">
                <a16:creationId xmlns:a16="http://schemas.microsoft.com/office/drawing/2014/main" id="{2E07B0C5-901F-48F7-BF73-F7518D069241}"/>
              </a:ext>
            </a:extLst>
          </p:cNvPr>
          <p:cNvPicPr>
            <a:picLocks noChangeAspect="1"/>
          </p:cNvPicPr>
          <p:nvPr/>
        </p:nvPicPr>
        <p:blipFill>
          <a:blip r:embed="rId7"/>
          <a:stretch>
            <a:fillRect/>
          </a:stretch>
        </p:blipFill>
        <p:spPr>
          <a:xfrm rot="5400000">
            <a:off x="9094545" y="1094646"/>
            <a:ext cx="3107817" cy="2330863"/>
          </a:xfrm>
          <a:prstGeom prst="rect">
            <a:avLst/>
          </a:prstGeom>
        </p:spPr>
      </p:pic>
      <p:pic>
        <p:nvPicPr>
          <p:cNvPr id="10" name="Audio 9">
            <a:hlinkClick r:id="" action="ppaction://media"/>
            <a:extLst>
              <a:ext uri="{FF2B5EF4-FFF2-40B4-BE49-F238E27FC236}">
                <a16:creationId xmlns:a16="http://schemas.microsoft.com/office/drawing/2014/main" id="{8413BD2B-8783-49EE-873C-518E3F1E05E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150812308"/>
      </p:ext>
    </p:extLst>
  </p:cSld>
  <p:clrMapOvr>
    <a:masterClrMapping/>
  </p:clrMapOvr>
  <mc:AlternateContent xmlns:mc="http://schemas.openxmlformats.org/markup-compatibility/2006" xmlns:p14="http://schemas.microsoft.com/office/powerpoint/2010/main">
    <mc:Choice Requires="p14">
      <p:transition spd="slow" p14:dur="2000" advTm="50420"/>
    </mc:Choice>
    <mc:Fallback xmlns="">
      <p:transition spd="slow" advTm="5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E305-1EAD-49E2-9E4A-E49926C9AED9}"/>
              </a:ext>
            </a:extLst>
          </p:cNvPr>
          <p:cNvSpPr>
            <a:spLocks noGrp="1"/>
          </p:cNvSpPr>
          <p:nvPr>
            <p:ph type="title"/>
          </p:nvPr>
        </p:nvSpPr>
        <p:spPr>
          <a:xfrm>
            <a:off x="674082" y="174532"/>
            <a:ext cx="9356610" cy="1482177"/>
          </a:xfrm>
        </p:spPr>
        <p:txBody>
          <a:bodyPr>
            <a:normAutofit/>
          </a:bodyPr>
          <a:lstStyle/>
          <a:p>
            <a:r>
              <a:rPr lang="en-GB" sz="4800" b="1" dirty="0">
                <a:solidFill>
                  <a:schemeClr val="accent2">
                    <a:lumMod val="75000"/>
                  </a:schemeClr>
                </a:solidFill>
              </a:rPr>
              <a:t>Today’s session</a:t>
            </a:r>
          </a:p>
        </p:txBody>
      </p:sp>
      <p:sp>
        <p:nvSpPr>
          <p:cNvPr id="3" name="Text Placeholder 2">
            <a:extLst>
              <a:ext uri="{FF2B5EF4-FFF2-40B4-BE49-F238E27FC236}">
                <a16:creationId xmlns:a16="http://schemas.microsoft.com/office/drawing/2014/main" id="{6F4E1731-69C3-44A9-824A-114AF31AAEB7}"/>
              </a:ext>
            </a:extLst>
          </p:cNvPr>
          <p:cNvSpPr>
            <a:spLocks noGrp="1"/>
          </p:cNvSpPr>
          <p:nvPr>
            <p:ph type="body" idx="1"/>
          </p:nvPr>
        </p:nvSpPr>
        <p:spPr>
          <a:xfrm>
            <a:off x="738909" y="1821427"/>
            <a:ext cx="10185008" cy="3379864"/>
          </a:xfrm>
        </p:spPr>
        <p:txBody>
          <a:bodyPr>
            <a:normAutofit/>
          </a:bodyPr>
          <a:lstStyle/>
          <a:p>
            <a:endParaRPr lang="en-GB" sz="2700" b="1" dirty="0"/>
          </a:p>
          <a:p>
            <a:r>
              <a:rPr lang="en-GB" sz="2800" dirty="0">
                <a:solidFill>
                  <a:srgbClr val="002060"/>
                </a:solidFill>
              </a:rPr>
              <a:t>If you want to discuss your child’s transition in more detail, please call our advice line to make an appointment for a 30 minute advice session with one of our case workers</a:t>
            </a:r>
          </a:p>
          <a:p>
            <a:endParaRPr lang="en-GB" sz="2800" dirty="0">
              <a:solidFill>
                <a:srgbClr val="002060"/>
              </a:solidFill>
            </a:endParaRPr>
          </a:p>
          <a:p>
            <a:r>
              <a:rPr lang="en-GB" sz="2800" dirty="0">
                <a:solidFill>
                  <a:srgbClr val="002060"/>
                </a:solidFill>
              </a:rPr>
              <a:t>020 7641 5355 or iass@westminster.gov.uk</a:t>
            </a:r>
          </a:p>
          <a:p>
            <a:endParaRPr lang="en-GB" dirty="0"/>
          </a:p>
        </p:txBody>
      </p:sp>
      <p:sp>
        <p:nvSpPr>
          <p:cNvPr id="6" name="Slide Number Placeholder 5">
            <a:extLst>
              <a:ext uri="{FF2B5EF4-FFF2-40B4-BE49-F238E27FC236}">
                <a16:creationId xmlns:a16="http://schemas.microsoft.com/office/drawing/2014/main" id="{212E097C-C322-4B79-B5AF-4F68A964FE69}"/>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5" name="Picture 4" descr="IASS_logo_WEB">
            <a:extLst>
              <a:ext uri="{FF2B5EF4-FFF2-40B4-BE49-F238E27FC236}">
                <a16:creationId xmlns:a16="http://schemas.microsoft.com/office/drawing/2014/main" id="{220AF5A3-EE08-446D-B8A4-6FF6B21A9B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801350" y="5582366"/>
            <a:ext cx="1104900" cy="847725"/>
          </a:xfrm>
          <a:prstGeom prst="rect">
            <a:avLst/>
          </a:prstGeom>
          <a:noFill/>
          <a:ln>
            <a:noFill/>
          </a:ln>
        </p:spPr>
      </p:pic>
    </p:spTree>
    <p:extLst>
      <p:ext uri="{BB962C8B-B14F-4D97-AF65-F5344CB8AC3E}">
        <p14:creationId xmlns:p14="http://schemas.microsoft.com/office/powerpoint/2010/main" val="1137170308"/>
      </p:ext>
    </p:extLst>
  </p:cSld>
  <p:clrMapOvr>
    <a:masterClrMapping/>
  </p:clrMapOvr>
  <mc:AlternateContent xmlns:mc="http://schemas.openxmlformats.org/markup-compatibility/2006" xmlns:p14="http://schemas.microsoft.com/office/powerpoint/2010/main">
    <mc:Choice Requires="p14">
      <p:transition spd="slow" p14:dur="2000" advTm="613"/>
    </mc:Choice>
    <mc:Fallback xmlns="">
      <p:transition spd="slow" advTm="61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735805" y="485776"/>
            <a:ext cx="9005724" cy="1433559"/>
          </a:xfrm>
        </p:spPr>
        <p:txBody>
          <a:bodyPr vert="horz" lIns="91440" tIns="45720" rIns="91440" bIns="45720" rtlCol="0" anchor="b">
            <a:normAutofit/>
          </a:bodyPr>
          <a:lstStyle/>
          <a:p>
            <a:pPr>
              <a:lnSpc>
                <a:spcPct val="90000"/>
              </a:lnSpc>
            </a:pPr>
            <a:r>
              <a:rPr lang="en-US" sz="4000" b="1" dirty="0">
                <a:solidFill>
                  <a:schemeClr val="accent2">
                    <a:lumMod val="75000"/>
                  </a:schemeClr>
                </a:solidFill>
              </a:rPr>
              <a:t>SEND Code of Practice</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735806" y="1611517"/>
            <a:ext cx="7611490" cy="4689270"/>
          </a:xfrm>
        </p:spPr>
        <p:txBody>
          <a:bodyPr vert="horz" lIns="91440" tIns="45720" rIns="91440" bIns="45720" rtlCol="0" anchor="t">
            <a:normAutofit fontScale="40000" lnSpcReduction="20000"/>
          </a:bodyPr>
          <a:lstStyle/>
          <a:p>
            <a:endParaRPr lang="en-GB" dirty="0">
              <a:solidFill>
                <a:srgbClr val="002060"/>
              </a:solidFill>
            </a:endParaRPr>
          </a:p>
          <a:p>
            <a:r>
              <a:rPr lang="en-GB" sz="8000" dirty="0">
                <a:solidFill>
                  <a:srgbClr val="002060"/>
                </a:solidFill>
              </a:rPr>
              <a:t>Details of legal requirements that must be followed without exception</a:t>
            </a:r>
          </a:p>
          <a:p>
            <a:endParaRPr lang="en-GB" sz="8000" dirty="0">
              <a:solidFill>
                <a:srgbClr val="002060"/>
              </a:solidFill>
            </a:endParaRPr>
          </a:p>
          <a:p>
            <a:r>
              <a:rPr lang="en-GB" sz="8000" dirty="0">
                <a:solidFill>
                  <a:srgbClr val="002060"/>
                </a:solidFill>
              </a:rPr>
              <a:t>Statutory guidance that must be followed by law </a:t>
            </a:r>
          </a:p>
          <a:p>
            <a:endParaRPr lang="en-GB" sz="8000" dirty="0">
              <a:solidFill>
                <a:srgbClr val="002060"/>
              </a:solidFill>
            </a:endParaRPr>
          </a:p>
          <a:p>
            <a:r>
              <a:rPr lang="en-GB" sz="8000" dirty="0">
                <a:solidFill>
                  <a:srgbClr val="002060"/>
                </a:solidFill>
              </a:rPr>
              <a:t>Explains duties of local authorities, health bodies, schools and colleges to provide for those with special educational needs under part 3 of the Children and Families Act 2014.</a:t>
            </a:r>
          </a:p>
          <a:p>
            <a:endParaRPr lang="en-GB" sz="8000" dirty="0">
              <a:solidFill>
                <a:srgbClr val="002060"/>
              </a:solidFill>
            </a:endParaRPr>
          </a:p>
        </p:txBody>
      </p:sp>
      <p:sp>
        <p:nvSpPr>
          <p:cNvPr id="5" name="Slide Number Placeholder 4">
            <a:extLst>
              <a:ext uri="{FF2B5EF4-FFF2-40B4-BE49-F238E27FC236}">
                <a16:creationId xmlns:a16="http://schemas.microsoft.com/office/drawing/2014/main" id="{8C464AAF-F6C1-488D-9C5B-A8C28267B583}"/>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Picture 5" descr="IASS_logo_WEB">
            <a:extLst>
              <a:ext uri="{FF2B5EF4-FFF2-40B4-BE49-F238E27FC236}">
                <a16:creationId xmlns:a16="http://schemas.microsoft.com/office/drawing/2014/main" id="{A7671EB9-4920-4EF9-A190-CBC49138C33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06440" y="5556609"/>
            <a:ext cx="1104900" cy="847725"/>
          </a:xfrm>
          <a:prstGeom prst="rect">
            <a:avLst/>
          </a:prstGeom>
          <a:noFill/>
          <a:ln>
            <a:noFill/>
          </a:ln>
        </p:spPr>
      </p:pic>
      <p:pic>
        <p:nvPicPr>
          <p:cNvPr id="9" name="Picture 8" descr="Graphical user interface, text, application, Word&#10;&#10;Description automatically generated">
            <a:extLst>
              <a:ext uri="{FF2B5EF4-FFF2-40B4-BE49-F238E27FC236}">
                <a16:creationId xmlns:a16="http://schemas.microsoft.com/office/drawing/2014/main" id="{3DA543FF-09CD-407D-B152-A0C8F99F6ACB}"/>
              </a:ext>
            </a:extLst>
          </p:cNvPr>
          <p:cNvPicPr/>
          <p:nvPr/>
        </p:nvPicPr>
        <p:blipFill rotWithShape="1">
          <a:blip r:embed="rId7"/>
          <a:srcRect l="6513" t="7436" r="15079" b="5274"/>
          <a:stretch/>
        </p:blipFill>
        <p:spPr bwMode="auto">
          <a:xfrm>
            <a:off x="8558212" y="267208"/>
            <a:ext cx="3453127" cy="3161791"/>
          </a:xfrm>
          <a:prstGeom prst="rect">
            <a:avLst/>
          </a:prstGeom>
          <a:ln>
            <a:noFill/>
          </a:ln>
          <a:extLst>
            <a:ext uri="{53640926-AAD7-44D8-BBD7-CCE9431645EC}">
              <a14:shadowObscured xmlns:a14="http://schemas.microsoft.com/office/drawing/2010/main"/>
            </a:ext>
          </a:extLst>
        </p:spPr>
      </p:pic>
      <p:pic>
        <p:nvPicPr>
          <p:cNvPr id="11" name="Audio 10">
            <a:hlinkClick r:id="" action="ppaction://media"/>
            <a:extLst>
              <a:ext uri="{FF2B5EF4-FFF2-40B4-BE49-F238E27FC236}">
                <a16:creationId xmlns:a16="http://schemas.microsoft.com/office/drawing/2014/main" id="{3CA980AB-6492-42DB-8FD6-49E749F8BFF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579818333"/>
      </p:ext>
    </p:extLst>
  </p:cSld>
  <p:clrMapOvr>
    <a:masterClrMapping/>
  </p:clrMapOvr>
  <mc:AlternateContent xmlns:mc="http://schemas.openxmlformats.org/markup-compatibility/2006" xmlns:p14="http://schemas.microsoft.com/office/powerpoint/2010/main">
    <mc:Choice Requires="p14">
      <p:transition spd="slow" p14:dur="2000" advTm="42897"/>
    </mc:Choice>
    <mc:Fallback xmlns="">
      <p:transition spd="slow" advTm="4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709864" y="357189"/>
            <a:ext cx="9307264" cy="1521618"/>
          </a:xfrm>
        </p:spPr>
        <p:txBody>
          <a:bodyPr vert="horz" lIns="91440" tIns="45720" rIns="91440" bIns="45720" rtlCol="0" anchor="b">
            <a:normAutofit/>
          </a:bodyPr>
          <a:lstStyle/>
          <a:p>
            <a:pPr>
              <a:lnSpc>
                <a:spcPct val="90000"/>
              </a:lnSpc>
            </a:pPr>
            <a:r>
              <a:rPr lang="en-US" sz="3600" b="1" dirty="0">
                <a:solidFill>
                  <a:schemeClr val="accent2">
                    <a:lumMod val="75000"/>
                  </a:schemeClr>
                </a:solidFill>
              </a:rPr>
              <a:t>SEND Code of Practice – SEN SUPPORT </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813252" y="2011286"/>
            <a:ext cx="8311112" cy="3945195"/>
          </a:xfrm>
        </p:spPr>
        <p:txBody>
          <a:bodyPr vert="horz" lIns="91440" tIns="45720" rIns="91440" bIns="45720" rtlCol="0" anchor="t">
            <a:normAutofit/>
          </a:bodyPr>
          <a:lstStyle/>
          <a:p>
            <a:r>
              <a:rPr lang="en-GB" dirty="0">
                <a:solidFill>
                  <a:srgbClr val="002060"/>
                </a:solidFill>
              </a:rPr>
              <a:t>Transition </a:t>
            </a:r>
          </a:p>
          <a:p>
            <a:r>
              <a:rPr lang="en-GB" dirty="0">
                <a:solidFill>
                  <a:srgbClr val="002060"/>
                </a:solidFill>
              </a:rPr>
              <a:t>6.57	SEN support should include planning and preparation for the transitions between phases of education and preparation for adult life. To support transition, the school should share information with the school, college or other setting the child or young person is moving to.   Schools should agree with parents and pupils the information to be shared as part of this planning process.</a:t>
            </a:r>
            <a:endParaRPr lang="en-US" dirty="0">
              <a:solidFill>
                <a:srgbClr val="002060"/>
              </a:solidFill>
            </a:endParaRPr>
          </a:p>
        </p:txBody>
      </p:sp>
      <p:sp>
        <p:nvSpPr>
          <p:cNvPr id="5" name="Slide Number Placeholder 4">
            <a:extLst>
              <a:ext uri="{FF2B5EF4-FFF2-40B4-BE49-F238E27FC236}">
                <a16:creationId xmlns:a16="http://schemas.microsoft.com/office/drawing/2014/main" id="{8C464AAF-F6C1-488D-9C5B-A8C28267B583}"/>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6" name="Picture 5" descr="IASS_logo_WEB">
            <a:extLst>
              <a:ext uri="{FF2B5EF4-FFF2-40B4-BE49-F238E27FC236}">
                <a16:creationId xmlns:a16="http://schemas.microsoft.com/office/drawing/2014/main" id="{A7671EB9-4920-4EF9-A190-CBC49138C33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906440" y="5556609"/>
            <a:ext cx="1104900" cy="847725"/>
          </a:xfrm>
          <a:prstGeom prst="rect">
            <a:avLst/>
          </a:prstGeom>
          <a:noFill/>
          <a:ln>
            <a:noFill/>
          </a:ln>
        </p:spPr>
      </p:pic>
      <p:pic>
        <p:nvPicPr>
          <p:cNvPr id="7" name="Picture 6" descr="A picture containing text&#10;&#10;Description automatically generated">
            <a:extLst>
              <a:ext uri="{FF2B5EF4-FFF2-40B4-BE49-F238E27FC236}">
                <a16:creationId xmlns:a16="http://schemas.microsoft.com/office/drawing/2014/main" id="{F65F8838-C2D6-43F6-98DE-3B43A93ACC5F}"/>
              </a:ext>
            </a:extLst>
          </p:cNvPr>
          <p:cNvPicPr>
            <a:picLocks noChangeAspect="1"/>
          </p:cNvPicPr>
          <p:nvPr/>
        </p:nvPicPr>
        <p:blipFill>
          <a:blip r:embed="rId7"/>
          <a:stretch>
            <a:fillRect/>
          </a:stretch>
        </p:blipFill>
        <p:spPr>
          <a:xfrm>
            <a:off x="8990318" y="250622"/>
            <a:ext cx="2916231" cy="2348200"/>
          </a:xfrm>
          <a:prstGeom prst="rect">
            <a:avLst/>
          </a:prstGeom>
        </p:spPr>
      </p:pic>
      <p:pic>
        <p:nvPicPr>
          <p:cNvPr id="8" name="Audio 7">
            <a:hlinkClick r:id="" action="ppaction://media"/>
            <a:extLst>
              <a:ext uri="{FF2B5EF4-FFF2-40B4-BE49-F238E27FC236}">
                <a16:creationId xmlns:a16="http://schemas.microsoft.com/office/drawing/2014/main" id="{A8CAA7BA-2507-4EFD-B36C-BF78DA612EE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209158491"/>
      </p:ext>
    </p:extLst>
  </p:cSld>
  <p:clrMapOvr>
    <a:masterClrMapping/>
  </p:clrMapOvr>
  <mc:AlternateContent xmlns:mc="http://schemas.openxmlformats.org/markup-compatibility/2006" xmlns:p14="http://schemas.microsoft.com/office/powerpoint/2010/main">
    <mc:Choice Requires="p14">
      <p:transition spd="slow" p14:dur="2000" advTm="24994"/>
    </mc:Choice>
    <mc:Fallback xmlns="">
      <p:transition spd="slow" advTm="2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373728" y="402306"/>
            <a:ext cx="8987707" cy="1620939"/>
          </a:xfrm>
        </p:spPr>
        <p:txBody>
          <a:bodyPr vert="horz" lIns="91440" tIns="45720" rIns="91440" bIns="45720" rtlCol="0" anchor="b">
            <a:normAutofit/>
          </a:bodyPr>
          <a:lstStyle/>
          <a:p>
            <a:pPr>
              <a:lnSpc>
                <a:spcPct val="90000"/>
              </a:lnSpc>
            </a:pPr>
            <a:r>
              <a:rPr lang="en-US" sz="3600" dirty="0">
                <a:solidFill>
                  <a:schemeClr val="accent2">
                    <a:lumMod val="75000"/>
                  </a:schemeClr>
                </a:solidFill>
                <a:latin typeface="+mn-lt"/>
              </a:rPr>
              <a:t>SEND Code of Practice – EHCP</a:t>
            </a:r>
            <a:br>
              <a:rPr lang="en-US" sz="4100" dirty="0"/>
            </a:br>
            <a:endParaRPr lang="en-US" sz="4100" dirty="0"/>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421105" y="2023245"/>
            <a:ext cx="9978606" cy="3957227"/>
          </a:xfrm>
        </p:spPr>
        <p:txBody>
          <a:bodyPr vert="horz" lIns="91440" tIns="45720" rIns="91440" bIns="45720" rtlCol="0" anchor="t">
            <a:normAutofit/>
          </a:bodyPr>
          <a:lstStyle/>
          <a:p>
            <a:r>
              <a:rPr lang="en-GB" dirty="0">
                <a:solidFill>
                  <a:srgbClr val="002060"/>
                </a:solidFill>
              </a:rPr>
              <a:t>Transfer between phases of education </a:t>
            </a:r>
          </a:p>
          <a:p>
            <a:r>
              <a:rPr lang="en-GB" dirty="0">
                <a:solidFill>
                  <a:srgbClr val="002060"/>
                </a:solidFill>
              </a:rPr>
              <a:t>9.179 An EHC plan must be reviewed and amended in sufficient time prior to a child or young person moving between key phases of education, to allow for planning for and, where necessary, commissioning of support and provision at the new institution. </a:t>
            </a:r>
          </a:p>
          <a:p>
            <a:r>
              <a:rPr lang="en-GB" dirty="0">
                <a:solidFill>
                  <a:srgbClr val="002060"/>
                </a:solidFill>
              </a:rPr>
              <a:t>The review and any amendments must be completed by 15 February in the calendar year of the transfer at the latest for transfers into or between schools</a:t>
            </a:r>
            <a:endParaRPr lang="en-US" dirty="0">
              <a:solidFill>
                <a:srgbClr val="002060"/>
              </a:solidFill>
            </a:endParaRPr>
          </a:p>
        </p:txBody>
      </p:sp>
      <p:sp>
        <p:nvSpPr>
          <p:cNvPr id="4" name="Slide Number Placeholder 3">
            <a:extLst>
              <a:ext uri="{FF2B5EF4-FFF2-40B4-BE49-F238E27FC236}">
                <a16:creationId xmlns:a16="http://schemas.microsoft.com/office/drawing/2014/main" id="{34949978-28C4-4DA5-814F-6CD28FE07DBE}"/>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Picture 4" descr="IASS_logo_WEB">
            <a:extLst>
              <a:ext uri="{FF2B5EF4-FFF2-40B4-BE49-F238E27FC236}">
                <a16:creationId xmlns:a16="http://schemas.microsoft.com/office/drawing/2014/main" id="{7F28EAE3-9DB3-4684-856D-1C6756DE69C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01350" y="5547310"/>
            <a:ext cx="1104900" cy="847725"/>
          </a:xfrm>
          <a:prstGeom prst="rect">
            <a:avLst/>
          </a:prstGeom>
          <a:noFill/>
          <a:ln>
            <a:noFill/>
          </a:ln>
        </p:spPr>
      </p:pic>
      <p:pic>
        <p:nvPicPr>
          <p:cNvPr id="7" name="Picture 6" descr="Focused elementary student writing at desk in classroom">
            <a:extLst>
              <a:ext uri="{FF2B5EF4-FFF2-40B4-BE49-F238E27FC236}">
                <a16:creationId xmlns:a16="http://schemas.microsoft.com/office/drawing/2014/main" id="{B9C80153-A0E3-447B-8AE0-1AF1EBB668EF}"/>
              </a:ext>
            </a:extLst>
          </p:cNvPr>
          <p:cNvPicPr>
            <a:picLocks noChangeAspect="1"/>
          </p:cNvPicPr>
          <p:nvPr/>
        </p:nvPicPr>
        <p:blipFill>
          <a:blip r:embed="rId7"/>
          <a:stretch>
            <a:fillRect/>
          </a:stretch>
        </p:blipFill>
        <p:spPr>
          <a:xfrm>
            <a:off x="8927432" y="267386"/>
            <a:ext cx="3025698" cy="2090803"/>
          </a:xfrm>
          <a:prstGeom prst="rect">
            <a:avLst/>
          </a:prstGeom>
        </p:spPr>
      </p:pic>
      <p:pic>
        <p:nvPicPr>
          <p:cNvPr id="6" name="Audio 5">
            <a:hlinkClick r:id="" action="ppaction://media"/>
            <a:extLst>
              <a:ext uri="{FF2B5EF4-FFF2-40B4-BE49-F238E27FC236}">
                <a16:creationId xmlns:a16="http://schemas.microsoft.com/office/drawing/2014/main" id="{2D951405-FD4D-40F0-8D89-3B907A6C535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454224417"/>
      </p:ext>
    </p:extLst>
  </p:cSld>
  <p:clrMapOvr>
    <a:masterClrMapping/>
  </p:clrMapOvr>
  <mc:AlternateContent xmlns:mc="http://schemas.openxmlformats.org/markup-compatibility/2006" xmlns:p14="http://schemas.microsoft.com/office/powerpoint/2010/main">
    <mc:Choice Requires="p14">
      <p:transition spd="slow" p14:dur="2000" advTm="40581"/>
    </mc:Choice>
    <mc:Fallback xmlns="">
      <p:transition spd="slow" advTm="40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FD60E-35C7-4B42-8B4A-2DB575EFC22B}"/>
              </a:ext>
            </a:extLst>
          </p:cNvPr>
          <p:cNvSpPr>
            <a:spLocks noGrp="1"/>
          </p:cNvSpPr>
          <p:nvPr>
            <p:ph type="title"/>
          </p:nvPr>
        </p:nvSpPr>
        <p:spPr>
          <a:xfrm>
            <a:off x="822036" y="369210"/>
            <a:ext cx="7843333" cy="1088115"/>
          </a:xfrm>
        </p:spPr>
        <p:txBody>
          <a:bodyPr vert="horz" lIns="91440" tIns="45720" rIns="91440" bIns="45720" rtlCol="0" anchor="b">
            <a:normAutofit fontScale="90000"/>
          </a:bodyPr>
          <a:lstStyle/>
          <a:p>
            <a:pPr algn="ctr">
              <a:lnSpc>
                <a:spcPct val="90000"/>
              </a:lnSpc>
            </a:pPr>
            <a:br>
              <a:rPr lang="en-US" sz="3200" dirty="0"/>
            </a:br>
            <a:r>
              <a:rPr lang="en-US" sz="3600" b="1" dirty="0">
                <a:solidFill>
                  <a:schemeClr val="accent2">
                    <a:lumMod val="75000"/>
                  </a:schemeClr>
                </a:solidFill>
              </a:rPr>
              <a:t>SEN Support – Secondary School admissions</a:t>
            </a:r>
            <a:br>
              <a:rPr lang="en-US" sz="3100" b="1" dirty="0">
                <a:solidFill>
                  <a:schemeClr val="accent2">
                    <a:lumMod val="75000"/>
                  </a:schemeClr>
                </a:solidFill>
              </a:rPr>
            </a:br>
            <a:endParaRPr lang="en-US" sz="4100" dirty="0">
              <a:solidFill>
                <a:schemeClr val="accent2">
                  <a:lumMod val="75000"/>
                </a:schemeClr>
              </a:solidFill>
            </a:endParaRPr>
          </a:p>
        </p:txBody>
      </p:sp>
      <p:sp>
        <p:nvSpPr>
          <p:cNvPr id="3" name="Text Placeholder 2">
            <a:extLst>
              <a:ext uri="{FF2B5EF4-FFF2-40B4-BE49-F238E27FC236}">
                <a16:creationId xmlns:a16="http://schemas.microsoft.com/office/drawing/2014/main" id="{81F9C5FF-4468-4150-8CE6-41700E7CAA92}"/>
              </a:ext>
            </a:extLst>
          </p:cNvPr>
          <p:cNvSpPr>
            <a:spLocks noGrp="1"/>
          </p:cNvSpPr>
          <p:nvPr>
            <p:ph type="body" idx="1"/>
          </p:nvPr>
        </p:nvSpPr>
        <p:spPr>
          <a:xfrm>
            <a:off x="822036" y="1403928"/>
            <a:ext cx="10032817" cy="5084862"/>
          </a:xfrm>
        </p:spPr>
        <p:txBody>
          <a:bodyPr vert="horz" lIns="91440" tIns="45720" rIns="91440" bIns="45720" rtlCol="0" anchor="t">
            <a:normAutofit/>
          </a:bodyPr>
          <a:lstStyle/>
          <a:p>
            <a:pPr marL="457200" indent="-457200">
              <a:buFont typeface="Arial" panose="020B0604020202020204" pitchFamily="34" charset="0"/>
              <a:buChar char="•"/>
            </a:pPr>
            <a:r>
              <a:rPr lang="en-GB" sz="2800" dirty="0">
                <a:solidFill>
                  <a:srgbClr val="002060"/>
                </a:solidFill>
              </a:rPr>
              <a:t>If your child is on SEN Support you will need to apply for secondary school through general admissions.</a:t>
            </a:r>
          </a:p>
          <a:p>
            <a:r>
              <a:rPr lang="en-GB" sz="2200" dirty="0">
                <a:solidFill>
                  <a:srgbClr val="002060"/>
                </a:solidFill>
                <a:hlinkClick r:id="rId6"/>
              </a:rPr>
              <a:t>https://www.westminster.gov.uk/children-and-education/school-admissions</a:t>
            </a:r>
            <a:endParaRPr lang="en-GB" sz="2200" dirty="0">
              <a:solidFill>
                <a:srgbClr val="002060"/>
              </a:solidFill>
            </a:endParaRPr>
          </a:p>
          <a:p>
            <a:endParaRPr lang="en-GB" sz="2200" dirty="0">
              <a:solidFill>
                <a:srgbClr val="002060"/>
              </a:solidFill>
            </a:endParaRPr>
          </a:p>
          <a:p>
            <a:pPr marL="457200" indent="-457200">
              <a:buFont typeface="Arial" panose="020B0604020202020204" pitchFamily="34" charset="0"/>
              <a:buChar char="•"/>
            </a:pPr>
            <a:r>
              <a:rPr lang="en-GB" sz="2800" dirty="0">
                <a:solidFill>
                  <a:srgbClr val="002060"/>
                </a:solidFill>
              </a:rPr>
              <a:t>Start planning when your child enters Year 5</a:t>
            </a:r>
          </a:p>
          <a:p>
            <a:endParaRPr lang="en-GB" sz="2800" dirty="0">
              <a:solidFill>
                <a:srgbClr val="002060"/>
              </a:solidFill>
            </a:endParaRPr>
          </a:p>
          <a:p>
            <a:pPr marL="457200" indent="-457200">
              <a:buFont typeface="Arial" panose="020B0604020202020204" pitchFamily="34" charset="0"/>
              <a:buChar char="•"/>
            </a:pPr>
            <a:r>
              <a:rPr lang="en-GB" sz="2800" dirty="0">
                <a:solidFill>
                  <a:srgbClr val="002060"/>
                </a:solidFill>
              </a:rPr>
              <a:t>Admissions process begins when your child enters Year 6, deadline usually late October</a:t>
            </a:r>
          </a:p>
          <a:p>
            <a:br>
              <a:rPr lang="en-GB" sz="3000" dirty="0">
                <a:solidFill>
                  <a:srgbClr val="002060"/>
                </a:solidFill>
              </a:rPr>
            </a:br>
            <a:endParaRPr lang="en-GB" sz="2100" dirty="0">
              <a:solidFill>
                <a:srgbClr val="002060"/>
              </a:solidFill>
            </a:endParaRPr>
          </a:p>
        </p:txBody>
      </p:sp>
      <p:sp>
        <p:nvSpPr>
          <p:cNvPr id="4" name="Slide Number Placeholder 3">
            <a:extLst>
              <a:ext uri="{FF2B5EF4-FFF2-40B4-BE49-F238E27FC236}">
                <a16:creationId xmlns:a16="http://schemas.microsoft.com/office/drawing/2014/main" id="{F2EC00CF-D2B2-43FC-85DB-23D95FF8C508}"/>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Picture 4" descr="IASS_logo_WEB">
            <a:extLst>
              <a:ext uri="{FF2B5EF4-FFF2-40B4-BE49-F238E27FC236}">
                <a16:creationId xmlns:a16="http://schemas.microsoft.com/office/drawing/2014/main" id="{842A9CE3-3C4C-467C-A82D-59425ACA3BA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854853" y="5508629"/>
            <a:ext cx="1104900" cy="847725"/>
          </a:xfrm>
          <a:prstGeom prst="rect">
            <a:avLst/>
          </a:prstGeom>
          <a:noFill/>
          <a:ln>
            <a:noFill/>
          </a:ln>
        </p:spPr>
      </p:pic>
      <p:pic>
        <p:nvPicPr>
          <p:cNvPr id="8" name="Audio 7">
            <a:hlinkClick r:id="" action="ppaction://media"/>
            <a:extLst>
              <a:ext uri="{FF2B5EF4-FFF2-40B4-BE49-F238E27FC236}">
                <a16:creationId xmlns:a16="http://schemas.microsoft.com/office/drawing/2014/main" id="{362A9A01-8CBB-4FA9-84B9-CC0B9933875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190657014"/>
      </p:ext>
    </p:extLst>
  </p:cSld>
  <p:clrMapOvr>
    <a:masterClrMapping/>
  </p:clrMapOvr>
  <mc:AlternateContent xmlns:mc="http://schemas.openxmlformats.org/markup-compatibility/2006" xmlns:p14="http://schemas.microsoft.com/office/powerpoint/2010/main">
    <mc:Choice Requires="p14">
      <p:transition spd="slow" p14:dur="2000" advTm="24530"/>
    </mc:Choice>
    <mc:Fallback xmlns="">
      <p:transition spd="slow" advTm="2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3|7.6|7.3"/>
</p:tagLst>
</file>

<file path=ppt/tags/tag10.xml><?xml version="1.0" encoding="utf-8"?>
<p:tagLst xmlns:a="http://schemas.openxmlformats.org/drawingml/2006/main" xmlns:r="http://schemas.openxmlformats.org/officeDocument/2006/relationships" xmlns:p="http://schemas.openxmlformats.org/presentationml/2006/main">
  <p:tag name="TIMING" val="|1.3|12.2|6.6|4.5|3.1"/>
</p:tagLst>
</file>

<file path=ppt/tags/tag11.xml><?xml version="1.0" encoding="utf-8"?>
<p:tagLst xmlns:a="http://schemas.openxmlformats.org/drawingml/2006/main" xmlns:r="http://schemas.openxmlformats.org/officeDocument/2006/relationships" xmlns:p="http://schemas.openxmlformats.org/presentationml/2006/main">
  <p:tag name="TIMING" val="|41.8|11.7|16.8|13.9"/>
</p:tagLst>
</file>

<file path=ppt/tags/tag12.xml><?xml version="1.0" encoding="utf-8"?>
<p:tagLst xmlns:a="http://schemas.openxmlformats.org/drawingml/2006/main" xmlns:r="http://schemas.openxmlformats.org/officeDocument/2006/relationships" xmlns:p="http://schemas.openxmlformats.org/presentationml/2006/main">
  <p:tag name="TIMING" val="|27.3|4.6|7.2|1.6|3.5|2.5"/>
</p:tagLst>
</file>

<file path=ppt/tags/tag13.xml><?xml version="1.0" encoding="utf-8"?>
<p:tagLst xmlns:a="http://schemas.openxmlformats.org/drawingml/2006/main" xmlns:r="http://schemas.openxmlformats.org/officeDocument/2006/relationships" xmlns:p="http://schemas.openxmlformats.org/presentationml/2006/main">
  <p:tag name="TIMING" val="|7.3|4.3|8.1|13.6|5.8"/>
</p:tagLst>
</file>

<file path=ppt/tags/tag14.xml><?xml version="1.0" encoding="utf-8"?>
<p:tagLst xmlns:a="http://schemas.openxmlformats.org/drawingml/2006/main" xmlns:r="http://schemas.openxmlformats.org/officeDocument/2006/relationships" xmlns:p="http://schemas.openxmlformats.org/presentationml/2006/main">
  <p:tag name="TIMING" val="|2.1|9.3|48.8"/>
</p:tagLst>
</file>

<file path=ppt/tags/tag15.xml><?xml version="1.0" encoding="utf-8"?>
<p:tagLst xmlns:a="http://schemas.openxmlformats.org/drawingml/2006/main" xmlns:r="http://schemas.openxmlformats.org/officeDocument/2006/relationships" xmlns:p="http://schemas.openxmlformats.org/presentationml/2006/main">
  <p:tag name="TIMING" val="|22.5"/>
</p:tagLst>
</file>

<file path=ppt/tags/tag16.xml><?xml version="1.0" encoding="utf-8"?>
<p:tagLst xmlns:a="http://schemas.openxmlformats.org/drawingml/2006/main" xmlns:r="http://schemas.openxmlformats.org/officeDocument/2006/relationships" xmlns:p="http://schemas.openxmlformats.org/presentationml/2006/main">
  <p:tag name="TIMING" val="|8.5|11.9|3.8|8.9|4.3"/>
</p:tagLst>
</file>

<file path=ppt/tags/tag2.xml><?xml version="1.0" encoding="utf-8"?>
<p:tagLst xmlns:a="http://schemas.openxmlformats.org/drawingml/2006/main" xmlns:r="http://schemas.openxmlformats.org/officeDocument/2006/relationships" xmlns:p="http://schemas.openxmlformats.org/presentationml/2006/main">
  <p:tag name="TIMING" val="|17.2|7.2|5.3"/>
</p:tagLst>
</file>

<file path=ppt/tags/tag3.xml><?xml version="1.0" encoding="utf-8"?>
<p:tagLst xmlns:a="http://schemas.openxmlformats.org/drawingml/2006/main" xmlns:r="http://schemas.openxmlformats.org/officeDocument/2006/relationships" xmlns:p="http://schemas.openxmlformats.org/presentationml/2006/main">
  <p:tag name="TIMING" val="|19.1|5.7|5.5"/>
</p:tagLst>
</file>

<file path=ppt/tags/tag4.xml><?xml version="1.0" encoding="utf-8"?>
<p:tagLst xmlns:a="http://schemas.openxmlformats.org/drawingml/2006/main" xmlns:r="http://schemas.openxmlformats.org/officeDocument/2006/relationships" xmlns:p="http://schemas.openxmlformats.org/presentationml/2006/main">
  <p:tag name="TIMING" val="|3.6|3.6"/>
</p:tagLst>
</file>

<file path=ppt/tags/tag5.xml><?xml version="1.0" encoding="utf-8"?>
<p:tagLst xmlns:a="http://schemas.openxmlformats.org/drawingml/2006/main" xmlns:r="http://schemas.openxmlformats.org/officeDocument/2006/relationships" xmlns:p="http://schemas.openxmlformats.org/presentationml/2006/main">
  <p:tag name="TIMING" val="|9.9|2.1|14"/>
</p:tagLst>
</file>

<file path=ppt/tags/tag6.xml><?xml version="1.0" encoding="utf-8"?>
<p:tagLst xmlns:a="http://schemas.openxmlformats.org/drawingml/2006/main" xmlns:r="http://schemas.openxmlformats.org/officeDocument/2006/relationships" xmlns:p="http://schemas.openxmlformats.org/presentationml/2006/main">
  <p:tag name="TIMING" val="|6.4|16.5|3"/>
</p:tagLst>
</file>

<file path=ppt/tags/tag7.xml><?xml version="1.0" encoding="utf-8"?>
<p:tagLst xmlns:a="http://schemas.openxmlformats.org/drawingml/2006/main" xmlns:r="http://schemas.openxmlformats.org/officeDocument/2006/relationships" xmlns:p="http://schemas.openxmlformats.org/presentationml/2006/main">
  <p:tag name="TIMING" val="|11.3|1|10.3|12.6|28.2"/>
</p:tagLst>
</file>

<file path=ppt/tags/tag8.xml><?xml version="1.0" encoding="utf-8"?>
<p:tagLst xmlns:a="http://schemas.openxmlformats.org/drawingml/2006/main" xmlns:r="http://schemas.openxmlformats.org/officeDocument/2006/relationships" xmlns:p="http://schemas.openxmlformats.org/presentationml/2006/main">
  <p:tag name="TIMING" val="|11.5|8.2|15.2"/>
</p:tagLst>
</file>

<file path=ppt/tags/tag9.xml><?xml version="1.0" encoding="utf-8"?>
<p:tagLst xmlns:a="http://schemas.openxmlformats.org/drawingml/2006/main" xmlns:r="http://schemas.openxmlformats.org/officeDocument/2006/relationships" xmlns:p="http://schemas.openxmlformats.org/presentationml/2006/main">
  <p:tag name="TIMING" val="|25.8|22|10|15.8|5.2|8|2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C382B03733BE4A9301AA9A4D398819" ma:contentTypeVersion="13" ma:contentTypeDescription="Create a new document." ma:contentTypeScope="" ma:versionID="4183fb53f07c064eddb5b8edfce3678b">
  <xsd:schema xmlns:xsd="http://www.w3.org/2001/XMLSchema" xmlns:xs="http://www.w3.org/2001/XMLSchema" xmlns:p="http://schemas.microsoft.com/office/2006/metadata/properties" xmlns:ns3="522a04b5-c381-4fbd-a67b-77acbdc099b1" xmlns:ns4="5f7deed4-1afb-43ba-9e35-75e7ab738890" targetNamespace="http://schemas.microsoft.com/office/2006/metadata/properties" ma:root="true" ma:fieldsID="a9a5281e254dc37deb751ec7a6a9c370" ns3:_="" ns4:_="">
    <xsd:import namespace="522a04b5-c381-4fbd-a67b-77acbdc099b1"/>
    <xsd:import namespace="5f7deed4-1afb-43ba-9e35-75e7ab73889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2a04b5-c381-4fbd-a67b-77acbdc099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7deed4-1afb-43ba-9e35-75e7ab73889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67D700-731A-402E-AE2D-8D57521FBBF9}">
  <ds:schemaRefs>
    <ds:schemaRef ds:uri="http://schemas.microsoft.com/office/2006/metadata/properties"/>
    <ds:schemaRef ds:uri="http://schemas.microsoft.com/office/2006/documentManagement/types"/>
    <ds:schemaRef ds:uri="http://purl.org/dc/terms/"/>
    <ds:schemaRef ds:uri="5f7deed4-1afb-43ba-9e35-75e7ab738890"/>
    <ds:schemaRef ds:uri="http://purl.org/dc/dcmitype/"/>
    <ds:schemaRef ds:uri="http://schemas.microsoft.com/office/infopath/2007/PartnerControls"/>
    <ds:schemaRef ds:uri="http://purl.org/dc/elements/1.1/"/>
    <ds:schemaRef ds:uri="http://schemas.openxmlformats.org/package/2006/metadata/core-properties"/>
    <ds:schemaRef ds:uri="522a04b5-c381-4fbd-a67b-77acbdc099b1"/>
    <ds:schemaRef ds:uri="http://www.w3.org/XML/1998/namespace"/>
  </ds:schemaRefs>
</ds:datastoreItem>
</file>

<file path=customXml/itemProps2.xml><?xml version="1.0" encoding="utf-8"?>
<ds:datastoreItem xmlns:ds="http://schemas.openxmlformats.org/officeDocument/2006/customXml" ds:itemID="{69B30F9A-15CA-4878-B54E-9E8BBF6AE1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2a04b5-c381-4fbd-a67b-77acbdc099b1"/>
    <ds:schemaRef ds:uri="5f7deed4-1afb-43ba-9e35-75e7ab738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030DA1-4177-4E06-89E0-362B86EBC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1891</TotalTime>
  <Words>3790</Words>
  <Application>Microsoft Office PowerPoint</Application>
  <PresentationFormat>Widescreen</PresentationFormat>
  <Paragraphs>294</Paragraphs>
  <Slides>20</Slides>
  <Notes>20</Notes>
  <HiddenSlides>1</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Transition from  PRIMARY to SECONDARY school </vt:lpstr>
      <vt:lpstr>Westminster Information, Advice and Support Service (IASS) </vt:lpstr>
      <vt:lpstr> Today’s session </vt:lpstr>
      <vt:lpstr>Why are transitions so important? </vt:lpstr>
      <vt:lpstr>Today’s session</vt:lpstr>
      <vt:lpstr>SEND Code of Practice </vt:lpstr>
      <vt:lpstr>SEND Code of Practice – SEN SUPPORT  </vt:lpstr>
      <vt:lpstr>SEND Code of Practice – EHCP </vt:lpstr>
      <vt:lpstr> SEN Support – Secondary School admissions </vt:lpstr>
      <vt:lpstr>SEN Support – choosing a secondary school </vt:lpstr>
      <vt:lpstr>SEN Support – sharing information</vt:lpstr>
      <vt:lpstr>EHCP – Year 5 Phase Transfer Review </vt:lpstr>
      <vt:lpstr>EHCP – Appealing Section I  </vt:lpstr>
      <vt:lpstr>Transitions for children with SEND: What are the issues? </vt:lpstr>
      <vt:lpstr>Guidance on secondary transitions</vt:lpstr>
      <vt:lpstr>Guidance on secondary transitions</vt:lpstr>
      <vt:lpstr>What primary schools can do: </vt:lpstr>
      <vt:lpstr>What secondary schools can do: </vt:lpstr>
      <vt:lpstr>Supporting your child with transitions: </vt:lpstr>
      <vt:lpstr>Useful links: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from  nursery to primary school</dc:title>
  <dc:creator>Smith, Mahalia: WCC</dc:creator>
  <cp:lastModifiedBy>Bedford, Sarah: WCC</cp:lastModifiedBy>
  <cp:revision>32</cp:revision>
  <dcterms:created xsi:type="dcterms:W3CDTF">2020-06-09T12:00:30Z</dcterms:created>
  <dcterms:modified xsi:type="dcterms:W3CDTF">2021-11-18T10:43:32Z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0x01010060C382B03733BE4A9301AA9A4D398819</vt:lpwstr>
  </property>
</Properties>
</file>