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256" r:id="rId3"/>
    <p:sldId id="357" r:id="rId4"/>
    <p:sldId id="270" r:id="rId5"/>
    <p:sldId id="259" r:id="rId6"/>
    <p:sldId id="268" r:id="rId7"/>
    <p:sldId id="326" r:id="rId8"/>
    <p:sldId id="261" r:id="rId9"/>
    <p:sldId id="263" r:id="rId10"/>
    <p:sldId id="280" r:id="rId11"/>
    <p:sldId id="348" r:id="rId12"/>
    <p:sldId id="349" r:id="rId13"/>
    <p:sldId id="260" r:id="rId14"/>
    <p:sldId id="323" r:id="rId15"/>
    <p:sldId id="322" r:id="rId16"/>
    <p:sldId id="284" r:id="rId17"/>
    <p:sldId id="344" r:id="rId18"/>
    <p:sldId id="279" r:id="rId19"/>
    <p:sldId id="281" r:id="rId20"/>
    <p:sldId id="297" r:id="rId21"/>
    <p:sldId id="337" r:id="rId22"/>
    <p:sldId id="298" r:id="rId23"/>
    <p:sldId id="358" r:id="rId24"/>
    <p:sldId id="321" r:id="rId25"/>
    <p:sldId id="266" r:id="rId26"/>
    <p:sldId id="291" r:id="rId27"/>
    <p:sldId id="355" r:id="rId28"/>
    <p:sldId id="27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l, Marianna: RBKC" initials="LMR" lastIdx="1" clrIdx="0">
    <p:extLst>
      <p:ext uri="{19B8F6BF-5375-455C-9EA6-DF929625EA0E}">
        <p15:presenceInfo xmlns:p15="http://schemas.microsoft.com/office/powerpoint/2012/main" userId="S::marianna.lill@rbkc.gov.uk::a0a0f2b9-0cc7-4fa5-878f-3b5e9d4268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3CA6BD-C9D0-4215-B37A-02E63F272757}" v="449" dt="2021-12-10T15:28:26.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71" autoAdjust="0"/>
    <p:restoredTop sz="76676" autoAdjust="0"/>
  </p:normalViewPr>
  <p:slideViewPr>
    <p:cSldViewPr snapToGrid="0">
      <p:cViewPr varScale="1">
        <p:scale>
          <a:sx n="65" d="100"/>
          <a:sy n="65" d="100"/>
        </p:scale>
        <p:origin x="1209" y="3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2CB428-DCAC-4AE4-9532-878FD6D59151}" type="doc">
      <dgm:prSet loTypeId="urn:microsoft.com/office/officeart/2005/8/layout/cycle6" loCatId="cycle" qsTypeId="urn:microsoft.com/office/officeart/2005/8/quickstyle/simple1" qsCatId="simple" csTypeId="urn:microsoft.com/office/officeart/2005/8/colors/colorful1" csCatId="colorful" phldr="1"/>
      <dgm:spPr/>
    </dgm:pt>
    <dgm:pt modelId="{8084B202-5DC5-4643-B010-46D6D291BCBB}">
      <dgm:prSet phldrT="[Text]"/>
      <dgm:spPr/>
      <dgm:t>
        <a:bodyPr/>
        <a:lstStyle/>
        <a:p>
          <a:pPr algn="ctr"/>
          <a:r>
            <a:rPr lang="en-GB" dirty="0"/>
            <a:t>National Graduate Development Programme (NGDP)</a:t>
          </a:r>
        </a:p>
      </dgm:t>
    </dgm:pt>
    <dgm:pt modelId="{EDA1ED97-1EF9-48D2-8E6A-BE6D011413BD}" type="parTrans" cxnId="{DDE571E7-C116-4EDA-A224-48C44A8A8307}">
      <dgm:prSet/>
      <dgm:spPr/>
      <dgm:t>
        <a:bodyPr/>
        <a:lstStyle/>
        <a:p>
          <a:pPr algn="ctr"/>
          <a:endParaRPr lang="en-GB"/>
        </a:p>
      </dgm:t>
    </dgm:pt>
    <dgm:pt modelId="{C4D8EA76-F002-4E47-BE3A-CDF115F747D2}" type="sibTrans" cxnId="{DDE571E7-C116-4EDA-A224-48C44A8A8307}">
      <dgm:prSet/>
      <dgm:spPr/>
      <dgm:t>
        <a:bodyPr/>
        <a:lstStyle/>
        <a:p>
          <a:pPr algn="ctr"/>
          <a:endParaRPr lang="en-GB"/>
        </a:p>
      </dgm:t>
    </dgm:pt>
    <dgm:pt modelId="{2A1DF197-AE7B-4C1D-990C-A3428A623151}">
      <dgm:prSet phldrT="[Text]" custT="1"/>
      <dgm:spPr/>
      <dgm:t>
        <a:bodyPr/>
        <a:lstStyle/>
        <a:p>
          <a:pPr algn="ctr"/>
          <a:r>
            <a:rPr lang="en-GB" sz="2000" dirty="0"/>
            <a:t>Supported Internship</a:t>
          </a:r>
        </a:p>
      </dgm:t>
    </dgm:pt>
    <dgm:pt modelId="{140B3907-D116-4EF3-9E3A-95B7AA7D320E}" type="parTrans" cxnId="{150E4982-C94A-48AA-988D-E7CD831027C8}">
      <dgm:prSet/>
      <dgm:spPr/>
      <dgm:t>
        <a:bodyPr/>
        <a:lstStyle/>
        <a:p>
          <a:pPr algn="ctr"/>
          <a:endParaRPr lang="en-GB"/>
        </a:p>
      </dgm:t>
    </dgm:pt>
    <dgm:pt modelId="{93F3B538-0FF3-4FCE-BFD0-F1082915CB28}" type="sibTrans" cxnId="{150E4982-C94A-48AA-988D-E7CD831027C8}">
      <dgm:prSet/>
      <dgm:spPr/>
      <dgm:t>
        <a:bodyPr/>
        <a:lstStyle/>
        <a:p>
          <a:pPr algn="ctr"/>
          <a:endParaRPr lang="en-GB"/>
        </a:p>
      </dgm:t>
    </dgm:pt>
    <dgm:pt modelId="{FB9DD2D1-6700-471A-8303-2F0DDB62BE2D}">
      <dgm:prSet phldrT="[Text]" custT="1"/>
      <dgm:spPr>
        <a:solidFill>
          <a:srgbClr val="C5439D"/>
        </a:solidFill>
      </dgm:spPr>
      <dgm:t>
        <a:bodyPr/>
        <a:lstStyle/>
        <a:p>
          <a:pPr algn="ctr"/>
          <a:r>
            <a:rPr lang="en-GB" sz="2000" dirty="0"/>
            <a:t>Apprenticeship</a:t>
          </a:r>
        </a:p>
      </dgm:t>
    </dgm:pt>
    <dgm:pt modelId="{8572F0D8-308F-4226-BAEA-6894C547C81E}" type="parTrans" cxnId="{C7A31D0F-1372-47E9-A6A3-C432270B0102}">
      <dgm:prSet/>
      <dgm:spPr/>
      <dgm:t>
        <a:bodyPr/>
        <a:lstStyle/>
        <a:p>
          <a:pPr algn="ctr"/>
          <a:endParaRPr lang="en-GB"/>
        </a:p>
      </dgm:t>
    </dgm:pt>
    <dgm:pt modelId="{9C356114-47FB-4F1D-80C5-4A88E38A9D38}" type="sibTrans" cxnId="{C7A31D0F-1372-47E9-A6A3-C432270B0102}">
      <dgm:prSet/>
      <dgm:spPr/>
      <dgm:t>
        <a:bodyPr/>
        <a:lstStyle/>
        <a:p>
          <a:pPr algn="ctr"/>
          <a:endParaRPr lang="en-GB"/>
        </a:p>
      </dgm:t>
    </dgm:pt>
    <dgm:pt modelId="{B3FD5D56-6678-4749-9AE2-EE96E57036EC}">
      <dgm:prSet phldrT="[Text]" custT="1"/>
      <dgm:spPr>
        <a:solidFill>
          <a:srgbClr val="0070C0"/>
        </a:solidFill>
      </dgm:spPr>
      <dgm:t>
        <a:bodyPr/>
        <a:lstStyle/>
        <a:p>
          <a:pPr algn="ctr"/>
          <a:r>
            <a:rPr lang="en-GB" sz="2000" dirty="0"/>
            <a:t>Traineeship</a:t>
          </a:r>
        </a:p>
      </dgm:t>
    </dgm:pt>
    <dgm:pt modelId="{FD5F3F90-65A2-4C20-A599-3E9F69F5A542}" type="parTrans" cxnId="{E7CB1CBD-0058-4042-8381-2F9E86EDFF78}">
      <dgm:prSet/>
      <dgm:spPr/>
      <dgm:t>
        <a:bodyPr/>
        <a:lstStyle/>
        <a:p>
          <a:pPr algn="ctr"/>
          <a:endParaRPr lang="en-GB"/>
        </a:p>
      </dgm:t>
    </dgm:pt>
    <dgm:pt modelId="{0A9DB4B0-6BB7-4534-8938-C58F0B65945E}" type="sibTrans" cxnId="{E7CB1CBD-0058-4042-8381-2F9E86EDFF78}">
      <dgm:prSet/>
      <dgm:spPr/>
      <dgm:t>
        <a:bodyPr/>
        <a:lstStyle/>
        <a:p>
          <a:pPr algn="ctr"/>
          <a:endParaRPr lang="en-GB"/>
        </a:p>
      </dgm:t>
    </dgm:pt>
    <dgm:pt modelId="{41FB364C-2C9C-4D98-BF7F-7557A360F143}" type="pres">
      <dgm:prSet presAssocID="{852CB428-DCAC-4AE4-9532-878FD6D59151}" presName="cycle" presStyleCnt="0">
        <dgm:presLayoutVars>
          <dgm:dir/>
          <dgm:resizeHandles val="exact"/>
        </dgm:presLayoutVars>
      </dgm:prSet>
      <dgm:spPr/>
    </dgm:pt>
    <dgm:pt modelId="{D3453AE9-0611-4223-A77D-2AD729073849}" type="pres">
      <dgm:prSet presAssocID="{8084B202-5DC5-4643-B010-46D6D291BCBB}" presName="node" presStyleLbl="node1" presStyleIdx="0" presStyleCnt="4" custScaleX="142053" custScaleY="135545">
        <dgm:presLayoutVars>
          <dgm:bulletEnabled val="1"/>
        </dgm:presLayoutVars>
      </dgm:prSet>
      <dgm:spPr/>
    </dgm:pt>
    <dgm:pt modelId="{09647096-0A15-4B33-AEB1-6DD9995E652C}" type="pres">
      <dgm:prSet presAssocID="{8084B202-5DC5-4643-B010-46D6D291BCBB}" presName="spNode" presStyleCnt="0"/>
      <dgm:spPr/>
    </dgm:pt>
    <dgm:pt modelId="{B8939DBE-7A35-4D84-A35F-06833B3FD280}" type="pres">
      <dgm:prSet presAssocID="{C4D8EA76-F002-4E47-BE3A-CDF115F747D2}" presName="sibTrans" presStyleLbl="sibTrans1D1" presStyleIdx="0" presStyleCnt="4"/>
      <dgm:spPr/>
    </dgm:pt>
    <dgm:pt modelId="{5CF7536B-6BC9-4D0F-A4AB-6A13EAF2823E}" type="pres">
      <dgm:prSet presAssocID="{B3FD5D56-6678-4749-9AE2-EE96E57036EC}" presName="node" presStyleLbl="node1" presStyleIdx="1" presStyleCnt="4" custScaleX="121475" custScaleY="91269" custRadScaleRad="99313" custRadScaleInc="-10468">
        <dgm:presLayoutVars>
          <dgm:bulletEnabled val="1"/>
        </dgm:presLayoutVars>
      </dgm:prSet>
      <dgm:spPr/>
    </dgm:pt>
    <dgm:pt modelId="{FA4F97F6-E196-43BA-8364-6FBEA9FFE85C}" type="pres">
      <dgm:prSet presAssocID="{B3FD5D56-6678-4749-9AE2-EE96E57036EC}" presName="spNode" presStyleCnt="0"/>
      <dgm:spPr/>
    </dgm:pt>
    <dgm:pt modelId="{A1FB2A1C-D8D3-45D1-AFAB-2B4E94CE6614}" type="pres">
      <dgm:prSet presAssocID="{0A9DB4B0-6BB7-4534-8938-C58F0B65945E}" presName="sibTrans" presStyleLbl="sibTrans1D1" presStyleIdx="1" presStyleCnt="4"/>
      <dgm:spPr/>
    </dgm:pt>
    <dgm:pt modelId="{AC550B3F-48AA-4CD2-AC75-ECE1A007AEAE}" type="pres">
      <dgm:prSet presAssocID="{2A1DF197-AE7B-4C1D-990C-A3428A623151}" presName="node" presStyleLbl="node1" presStyleIdx="2" presStyleCnt="4" custScaleX="184498" custScaleY="103797" custRadScaleRad="99701" custRadScaleInc="-1059">
        <dgm:presLayoutVars>
          <dgm:bulletEnabled val="1"/>
        </dgm:presLayoutVars>
      </dgm:prSet>
      <dgm:spPr/>
    </dgm:pt>
    <dgm:pt modelId="{8CE94FFF-F927-4177-8852-76E885E95E97}" type="pres">
      <dgm:prSet presAssocID="{2A1DF197-AE7B-4C1D-990C-A3428A623151}" presName="spNode" presStyleCnt="0"/>
      <dgm:spPr/>
    </dgm:pt>
    <dgm:pt modelId="{733E24C1-2F87-4F36-A900-D5E9E47D6A10}" type="pres">
      <dgm:prSet presAssocID="{93F3B538-0FF3-4FCE-BFD0-F1082915CB28}" presName="sibTrans" presStyleLbl="sibTrans1D1" presStyleIdx="2" presStyleCnt="4"/>
      <dgm:spPr/>
    </dgm:pt>
    <dgm:pt modelId="{1697685B-BAC1-4D09-B237-B060D9282CD5}" type="pres">
      <dgm:prSet presAssocID="{FB9DD2D1-6700-471A-8303-2F0DDB62BE2D}" presName="node" presStyleLbl="node1" presStyleIdx="3" presStyleCnt="4" custScaleX="144871" custScaleY="96064" custRadScaleRad="100237" custRadScaleInc="13139">
        <dgm:presLayoutVars>
          <dgm:bulletEnabled val="1"/>
        </dgm:presLayoutVars>
      </dgm:prSet>
      <dgm:spPr/>
    </dgm:pt>
    <dgm:pt modelId="{A1625B54-94F8-4381-B295-7966469E7E3C}" type="pres">
      <dgm:prSet presAssocID="{FB9DD2D1-6700-471A-8303-2F0DDB62BE2D}" presName="spNode" presStyleCnt="0"/>
      <dgm:spPr/>
    </dgm:pt>
    <dgm:pt modelId="{6AABA2F8-CD81-4C92-9CEA-9696ED89D6A9}" type="pres">
      <dgm:prSet presAssocID="{9C356114-47FB-4F1D-80C5-4A88E38A9D38}" presName="sibTrans" presStyleLbl="sibTrans1D1" presStyleIdx="3" presStyleCnt="4"/>
      <dgm:spPr/>
    </dgm:pt>
  </dgm:ptLst>
  <dgm:cxnLst>
    <dgm:cxn modelId="{C7A31D0F-1372-47E9-A6A3-C432270B0102}" srcId="{852CB428-DCAC-4AE4-9532-878FD6D59151}" destId="{FB9DD2D1-6700-471A-8303-2F0DDB62BE2D}" srcOrd="3" destOrd="0" parTransId="{8572F0D8-308F-4226-BAEA-6894C547C81E}" sibTransId="{9C356114-47FB-4F1D-80C5-4A88E38A9D38}"/>
    <dgm:cxn modelId="{09FFE325-C826-4FC6-8BD4-153F01F58388}" type="presOf" srcId="{0A9DB4B0-6BB7-4534-8938-C58F0B65945E}" destId="{A1FB2A1C-D8D3-45D1-AFAB-2B4E94CE6614}" srcOrd="0" destOrd="0" presId="urn:microsoft.com/office/officeart/2005/8/layout/cycle6"/>
    <dgm:cxn modelId="{25E8C234-FE7A-4B3F-92A2-360E82777BF2}" type="presOf" srcId="{FB9DD2D1-6700-471A-8303-2F0DDB62BE2D}" destId="{1697685B-BAC1-4D09-B237-B060D9282CD5}" srcOrd="0" destOrd="0" presId="urn:microsoft.com/office/officeart/2005/8/layout/cycle6"/>
    <dgm:cxn modelId="{2A1E3E35-D28B-485C-A1AA-217F97BB6DB6}" type="presOf" srcId="{8084B202-5DC5-4643-B010-46D6D291BCBB}" destId="{D3453AE9-0611-4223-A77D-2AD729073849}" srcOrd="0" destOrd="0" presId="urn:microsoft.com/office/officeart/2005/8/layout/cycle6"/>
    <dgm:cxn modelId="{F9F44E39-71B3-4037-ACFF-68999888D4CF}" type="presOf" srcId="{9C356114-47FB-4F1D-80C5-4A88E38A9D38}" destId="{6AABA2F8-CD81-4C92-9CEA-9696ED89D6A9}" srcOrd="0" destOrd="0" presId="urn:microsoft.com/office/officeart/2005/8/layout/cycle6"/>
    <dgm:cxn modelId="{E3BD0841-1216-4073-A60A-AD6F1C045D8D}" type="presOf" srcId="{B3FD5D56-6678-4749-9AE2-EE96E57036EC}" destId="{5CF7536B-6BC9-4D0F-A4AB-6A13EAF2823E}" srcOrd="0" destOrd="0" presId="urn:microsoft.com/office/officeart/2005/8/layout/cycle6"/>
    <dgm:cxn modelId="{150E4982-C94A-48AA-988D-E7CD831027C8}" srcId="{852CB428-DCAC-4AE4-9532-878FD6D59151}" destId="{2A1DF197-AE7B-4C1D-990C-A3428A623151}" srcOrd="2" destOrd="0" parTransId="{140B3907-D116-4EF3-9E3A-95B7AA7D320E}" sibTransId="{93F3B538-0FF3-4FCE-BFD0-F1082915CB28}"/>
    <dgm:cxn modelId="{ABEA5FBB-96B6-4E2A-B9F2-A989BFFBDC2A}" type="presOf" srcId="{93F3B538-0FF3-4FCE-BFD0-F1082915CB28}" destId="{733E24C1-2F87-4F36-A900-D5E9E47D6A10}" srcOrd="0" destOrd="0" presId="urn:microsoft.com/office/officeart/2005/8/layout/cycle6"/>
    <dgm:cxn modelId="{E7CB1CBD-0058-4042-8381-2F9E86EDFF78}" srcId="{852CB428-DCAC-4AE4-9532-878FD6D59151}" destId="{B3FD5D56-6678-4749-9AE2-EE96E57036EC}" srcOrd="1" destOrd="0" parTransId="{FD5F3F90-65A2-4C20-A599-3E9F69F5A542}" sibTransId="{0A9DB4B0-6BB7-4534-8938-C58F0B65945E}"/>
    <dgm:cxn modelId="{E83D4FD0-FBAB-48FC-BD35-1AC134286EB3}" type="presOf" srcId="{C4D8EA76-F002-4E47-BE3A-CDF115F747D2}" destId="{B8939DBE-7A35-4D84-A35F-06833B3FD280}" srcOrd="0" destOrd="0" presId="urn:microsoft.com/office/officeart/2005/8/layout/cycle6"/>
    <dgm:cxn modelId="{DDE571E7-C116-4EDA-A224-48C44A8A8307}" srcId="{852CB428-DCAC-4AE4-9532-878FD6D59151}" destId="{8084B202-5DC5-4643-B010-46D6D291BCBB}" srcOrd="0" destOrd="0" parTransId="{EDA1ED97-1EF9-48D2-8E6A-BE6D011413BD}" sibTransId="{C4D8EA76-F002-4E47-BE3A-CDF115F747D2}"/>
    <dgm:cxn modelId="{CF428BF6-4ACA-45A9-BBEA-31420505B88E}" type="presOf" srcId="{2A1DF197-AE7B-4C1D-990C-A3428A623151}" destId="{AC550B3F-48AA-4CD2-AC75-ECE1A007AEAE}" srcOrd="0" destOrd="0" presId="urn:microsoft.com/office/officeart/2005/8/layout/cycle6"/>
    <dgm:cxn modelId="{79F0CBFB-5AA5-4DA7-8DD6-FC523CD54808}" type="presOf" srcId="{852CB428-DCAC-4AE4-9532-878FD6D59151}" destId="{41FB364C-2C9C-4D98-BF7F-7557A360F143}" srcOrd="0" destOrd="0" presId="urn:microsoft.com/office/officeart/2005/8/layout/cycle6"/>
    <dgm:cxn modelId="{53BDE559-EBE2-4E5B-AEA2-2D8AF81B6E50}" type="presParOf" srcId="{41FB364C-2C9C-4D98-BF7F-7557A360F143}" destId="{D3453AE9-0611-4223-A77D-2AD729073849}" srcOrd="0" destOrd="0" presId="urn:microsoft.com/office/officeart/2005/8/layout/cycle6"/>
    <dgm:cxn modelId="{BDD9B3D1-92CB-48C5-BD87-A455248422C5}" type="presParOf" srcId="{41FB364C-2C9C-4D98-BF7F-7557A360F143}" destId="{09647096-0A15-4B33-AEB1-6DD9995E652C}" srcOrd="1" destOrd="0" presId="urn:microsoft.com/office/officeart/2005/8/layout/cycle6"/>
    <dgm:cxn modelId="{6ADF042D-F949-434A-96F8-226BD2BD4107}" type="presParOf" srcId="{41FB364C-2C9C-4D98-BF7F-7557A360F143}" destId="{B8939DBE-7A35-4D84-A35F-06833B3FD280}" srcOrd="2" destOrd="0" presId="urn:microsoft.com/office/officeart/2005/8/layout/cycle6"/>
    <dgm:cxn modelId="{4AC61EAB-2D0B-4436-88B0-37DE8F8D22DA}" type="presParOf" srcId="{41FB364C-2C9C-4D98-BF7F-7557A360F143}" destId="{5CF7536B-6BC9-4D0F-A4AB-6A13EAF2823E}" srcOrd="3" destOrd="0" presId="urn:microsoft.com/office/officeart/2005/8/layout/cycle6"/>
    <dgm:cxn modelId="{22FC3041-7AF7-479D-82FF-A0EEADC079CF}" type="presParOf" srcId="{41FB364C-2C9C-4D98-BF7F-7557A360F143}" destId="{FA4F97F6-E196-43BA-8364-6FBEA9FFE85C}" srcOrd="4" destOrd="0" presId="urn:microsoft.com/office/officeart/2005/8/layout/cycle6"/>
    <dgm:cxn modelId="{A396E343-8BDB-439C-B284-7AC3AB55B7E9}" type="presParOf" srcId="{41FB364C-2C9C-4D98-BF7F-7557A360F143}" destId="{A1FB2A1C-D8D3-45D1-AFAB-2B4E94CE6614}" srcOrd="5" destOrd="0" presId="urn:microsoft.com/office/officeart/2005/8/layout/cycle6"/>
    <dgm:cxn modelId="{EC1809C2-416E-4C3E-9879-7B8F824C9751}" type="presParOf" srcId="{41FB364C-2C9C-4D98-BF7F-7557A360F143}" destId="{AC550B3F-48AA-4CD2-AC75-ECE1A007AEAE}" srcOrd="6" destOrd="0" presId="urn:microsoft.com/office/officeart/2005/8/layout/cycle6"/>
    <dgm:cxn modelId="{E5E45547-C7C2-4331-BDFF-CF572D07DA3F}" type="presParOf" srcId="{41FB364C-2C9C-4D98-BF7F-7557A360F143}" destId="{8CE94FFF-F927-4177-8852-76E885E95E97}" srcOrd="7" destOrd="0" presId="urn:microsoft.com/office/officeart/2005/8/layout/cycle6"/>
    <dgm:cxn modelId="{9B440BB6-6BB9-464D-9E51-0A5307E86ADD}" type="presParOf" srcId="{41FB364C-2C9C-4D98-BF7F-7557A360F143}" destId="{733E24C1-2F87-4F36-A900-D5E9E47D6A10}" srcOrd="8" destOrd="0" presId="urn:microsoft.com/office/officeart/2005/8/layout/cycle6"/>
    <dgm:cxn modelId="{D880A94B-9A6A-45D4-A306-6FC7803E41AD}" type="presParOf" srcId="{41FB364C-2C9C-4D98-BF7F-7557A360F143}" destId="{1697685B-BAC1-4D09-B237-B060D9282CD5}" srcOrd="9" destOrd="0" presId="urn:microsoft.com/office/officeart/2005/8/layout/cycle6"/>
    <dgm:cxn modelId="{DFE77B29-BB3C-4A52-9319-0A730F824126}" type="presParOf" srcId="{41FB364C-2C9C-4D98-BF7F-7557A360F143}" destId="{A1625B54-94F8-4381-B295-7966469E7E3C}" srcOrd="10" destOrd="0" presId="urn:microsoft.com/office/officeart/2005/8/layout/cycle6"/>
    <dgm:cxn modelId="{0728A8A9-718A-4085-9FA0-036EEE4494D8}" type="presParOf" srcId="{41FB364C-2C9C-4D98-BF7F-7557A360F143}" destId="{6AABA2F8-CD81-4C92-9CEA-9696ED89D6A9}" srcOrd="11"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53AE9-0611-4223-A77D-2AD729073849}">
      <dsp:nvSpPr>
        <dsp:cNvPr id="0" name=""/>
        <dsp:cNvSpPr/>
      </dsp:nvSpPr>
      <dsp:spPr>
        <a:xfrm>
          <a:off x="1139192" y="370142"/>
          <a:ext cx="1752100" cy="10866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National Graduate Development Programme (NGDP)</a:t>
          </a:r>
        </a:p>
      </dsp:txBody>
      <dsp:txXfrm>
        <a:off x="1192240" y="423190"/>
        <a:ext cx="1646004" cy="980593"/>
      </dsp:txXfrm>
    </dsp:sp>
    <dsp:sp modelId="{B8939DBE-7A35-4D84-A35F-06833B3FD280}">
      <dsp:nvSpPr>
        <dsp:cNvPr id="0" name=""/>
        <dsp:cNvSpPr/>
      </dsp:nvSpPr>
      <dsp:spPr>
        <a:xfrm>
          <a:off x="675485" y="901037"/>
          <a:ext cx="2651629" cy="2651629"/>
        </a:xfrm>
        <a:custGeom>
          <a:avLst/>
          <a:gdLst/>
          <a:ahLst/>
          <a:cxnLst/>
          <a:rect l="0" t="0" r="0" b="0"/>
          <a:pathLst>
            <a:path>
              <a:moveTo>
                <a:pt x="2220735" y="347601"/>
              </a:moveTo>
              <a:arcTo wR="1325814" hR="1325814" stAng="18747235" swAng="171219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F7536B-6BC9-4D0F-A4AB-6A13EAF2823E}">
      <dsp:nvSpPr>
        <dsp:cNvPr id="0" name=""/>
        <dsp:cNvSpPr/>
      </dsp:nvSpPr>
      <dsp:spPr>
        <a:xfrm>
          <a:off x="2580826" y="1801308"/>
          <a:ext cx="1498288" cy="73172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Traineeship</a:t>
          </a:r>
        </a:p>
      </dsp:txBody>
      <dsp:txXfrm>
        <a:off x="2616546" y="1837028"/>
        <a:ext cx="1426848" cy="660280"/>
      </dsp:txXfrm>
    </dsp:sp>
    <dsp:sp modelId="{A1FB2A1C-D8D3-45D1-AFAB-2B4E94CE6614}">
      <dsp:nvSpPr>
        <dsp:cNvPr id="0" name=""/>
        <dsp:cNvSpPr/>
      </dsp:nvSpPr>
      <dsp:spPr>
        <a:xfrm>
          <a:off x="456664" y="652848"/>
          <a:ext cx="2651629" cy="2651629"/>
        </a:xfrm>
        <a:custGeom>
          <a:avLst/>
          <a:gdLst/>
          <a:ahLst/>
          <a:cxnLst/>
          <a:rect l="0" t="0" r="0" b="0"/>
          <a:pathLst>
            <a:path>
              <a:moveTo>
                <a:pt x="2526633" y="1887791"/>
              </a:moveTo>
              <a:arcTo wR="1325814" hR="1325814" stAng="1504760" swAng="2170234"/>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550B3F-48AA-4CD2-AC75-ECE1A007AEAE}">
      <dsp:nvSpPr>
        <dsp:cNvPr id="0" name=""/>
        <dsp:cNvSpPr/>
      </dsp:nvSpPr>
      <dsp:spPr>
        <a:xfrm>
          <a:off x="884760" y="3145051"/>
          <a:ext cx="2275622" cy="83215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Supported Internship</a:t>
          </a:r>
        </a:p>
      </dsp:txBody>
      <dsp:txXfrm>
        <a:off x="925383" y="3185674"/>
        <a:ext cx="2194376" cy="750913"/>
      </dsp:txXfrm>
    </dsp:sp>
    <dsp:sp modelId="{733E24C1-2F87-4F36-A900-D5E9E47D6A10}">
      <dsp:nvSpPr>
        <dsp:cNvPr id="0" name=""/>
        <dsp:cNvSpPr/>
      </dsp:nvSpPr>
      <dsp:spPr>
        <a:xfrm>
          <a:off x="930133" y="650457"/>
          <a:ext cx="2651629" cy="2651629"/>
        </a:xfrm>
        <a:custGeom>
          <a:avLst/>
          <a:gdLst/>
          <a:ahLst/>
          <a:cxnLst/>
          <a:rect l="0" t="0" r="0" b="0"/>
          <a:pathLst>
            <a:path>
              <a:moveTo>
                <a:pt x="692520" y="2490599"/>
              </a:moveTo>
              <a:arcTo wR="1325814" hR="1325814" stAng="7111978" swAng="2176375"/>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697685B-BAC1-4D09-B237-B060D9282CD5}">
      <dsp:nvSpPr>
        <dsp:cNvPr id="0" name=""/>
        <dsp:cNvSpPr/>
      </dsp:nvSpPr>
      <dsp:spPr>
        <a:xfrm>
          <a:off x="-203999" y="1762865"/>
          <a:ext cx="1786857" cy="770162"/>
        </a:xfrm>
        <a:prstGeom prst="roundRect">
          <a:avLst/>
        </a:prstGeom>
        <a:solidFill>
          <a:srgbClr val="C543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Apprenticeship</a:t>
          </a:r>
        </a:p>
      </dsp:txBody>
      <dsp:txXfrm>
        <a:off x="-166403" y="1800461"/>
        <a:ext cx="1711665" cy="694970"/>
      </dsp:txXfrm>
    </dsp:sp>
    <dsp:sp modelId="{6AABA2F8-CD81-4C92-9CEA-9696ED89D6A9}">
      <dsp:nvSpPr>
        <dsp:cNvPr id="0" name=""/>
        <dsp:cNvSpPr/>
      </dsp:nvSpPr>
      <dsp:spPr>
        <a:xfrm>
          <a:off x="684334" y="917947"/>
          <a:ext cx="2651629" cy="2651629"/>
        </a:xfrm>
        <a:custGeom>
          <a:avLst/>
          <a:gdLst/>
          <a:ahLst/>
          <a:cxnLst/>
          <a:rect l="0" t="0" r="0" b="0"/>
          <a:pathLst>
            <a:path>
              <a:moveTo>
                <a:pt x="92603" y="839015"/>
              </a:moveTo>
              <a:arcTo wR="1325814" hR="1325814" stAng="12092472" swAng="1627156"/>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75961-0191-4A96-B3EC-2DD508018F08}" type="datetimeFigureOut">
              <a:rPr lang="en-GB" smtClean="0"/>
              <a:t>09/12/2021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03405-84E2-4DC6-92CD-C68B57C1F82C}" type="slidenum">
              <a:rPr lang="en-GB" smtClean="0"/>
              <a:t>‹#›</a:t>
            </a:fld>
            <a:endParaRPr lang="en-GB"/>
          </a:p>
        </p:txBody>
      </p:sp>
    </p:spTree>
    <p:extLst>
      <p:ext uri="{BB962C8B-B14F-4D97-AF65-F5344CB8AC3E}">
        <p14:creationId xmlns:p14="http://schemas.microsoft.com/office/powerpoint/2010/main" val="1611102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ov.uk/recruitment-disabled-people/reasonable-adjustmen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traveltraining@rbkc.gov.uk"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mailto:travelassistance@rbkc.gov.uk"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our information session on the transition or the move from secondary school to post 16</a:t>
            </a:r>
          </a:p>
        </p:txBody>
      </p:sp>
      <p:sp>
        <p:nvSpPr>
          <p:cNvPr id="4" name="Slide Number Placeholder 3"/>
          <p:cNvSpPr>
            <a:spLocks noGrp="1"/>
          </p:cNvSpPr>
          <p:nvPr>
            <p:ph type="sldNum" sz="quarter" idx="5"/>
          </p:nvPr>
        </p:nvSpPr>
        <p:spPr/>
        <p:txBody>
          <a:bodyPr/>
          <a:lstStyle/>
          <a:p>
            <a:fld id="{028EC600-AFBA-4A79-BCBE-472AF6AB618F}" type="slidenum">
              <a:rPr lang="en-GB" smtClean="0"/>
              <a:t>1</a:t>
            </a:fld>
            <a:endParaRPr lang="en-GB"/>
          </a:p>
        </p:txBody>
      </p:sp>
    </p:spTree>
    <p:extLst>
      <p:ext uri="{BB962C8B-B14F-4D97-AF65-F5344CB8AC3E}">
        <p14:creationId xmlns:p14="http://schemas.microsoft.com/office/powerpoint/2010/main" val="53315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Arial" panose="020B0604020202020204" pitchFamily="34" charset="0"/>
              </a:rPr>
              <a:t>Best to </a:t>
            </a:r>
            <a:r>
              <a:rPr lang="en-GB" sz="1200" b="1" dirty="0">
                <a:effectLst/>
                <a:latin typeface="Calibri" panose="020F0502020204030204" pitchFamily="34" charset="0"/>
                <a:ea typeface="Arial" panose="020B0604020202020204" pitchFamily="34" charset="0"/>
              </a:rPr>
              <a:t>enrol on the course </a:t>
            </a:r>
            <a:r>
              <a:rPr lang="en-GB" sz="1200" dirty="0">
                <a:effectLst/>
                <a:latin typeface="Calibri" panose="020F0502020204030204" pitchFamily="34" charset="0"/>
                <a:ea typeface="Arial" panose="020B0604020202020204" pitchFamily="34" charset="0"/>
              </a:rPr>
              <a:t>and </a:t>
            </a:r>
            <a:r>
              <a:rPr lang="en-GB" sz="1200" b="1" dirty="0">
                <a:effectLst/>
                <a:latin typeface="Calibri" panose="020F0502020204030204" pitchFamily="34" charset="0"/>
                <a:ea typeface="Arial" panose="020B0604020202020204" pitchFamily="34" charset="0"/>
              </a:rPr>
              <a:t>secure a placement on the course</a:t>
            </a:r>
            <a:r>
              <a:rPr lang="en-GB" sz="1200" b="0" dirty="0">
                <a:effectLst/>
                <a:latin typeface="Calibri" panose="020F0502020204030204" pitchFamily="34" charset="0"/>
                <a:ea typeface="Arial" panose="020B0604020202020204" pitchFamily="34" charset="0"/>
              </a:rPr>
              <a:t>, then</a:t>
            </a:r>
            <a:r>
              <a:rPr lang="en-GB" sz="1200" b="1" dirty="0">
                <a:effectLst/>
                <a:latin typeface="Calibri" panose="020F0502020204030204" pitchFamily="34" charset="0"/>
                <a:ea typeface="Arial" panose="020B0604020202020204" pitchFamily="34" charset="0"/>
              </a:rPr>
              <a:t> </a:t>
            </a:r>
            <a:r>
              <a:rPr lang="en-GB" sz="1200" dirty="0">
                <a:effectLst/>
                <a:latin typeface="Calibri" panose="020F0502020204030204" pitchFamily="34" charset="0"/>
                <a:ea typeface="Arial" panose="020B0604020202020204" pitchFamily="34" charset="0"/>
              </a:rPr>
              <a:t>figure out the other elements later in terms of EHCP, transport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Arial" panose="020B0604020202020204" pitchFamily="34" charset="0"/>
              </a:rPr>
              <a:t>Get support with Enrolment Day – who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solidFill>
                  <a:srgbClr val="002060"/>
                </a:solidFill>
                <a:effectLst/>
                <a:latin typeface="Arial" panose="020B0604020202020204" pitchFamily="34" charset="0"/>
                <a:cs typeface="Arial" panose="020B0604020202020204" pitchFamily="34" charset="0"/>
              </a:rPr>
              <a:t>If you don’t want to re-sit your exams but want to go on to further education, most colleges and training providers will offer courses at a variety of levels. Contact them to find out what is available.</a:t>
            </a:r>
            <a:endParaRPr lang="en-GB" sz="1200" dirty="0">
              <a:solidFill>
                <a:srgbClr val="002060"/>
              </a:solidFill>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10</a:t>
            </a:fld>
            <a:endParaRPr lang="en-GB"/>
          </a:p>
        </p:txBody>
      </p:sp>
    </p:spTree>
    <p:extLst>
      <p:ext uri="{BB962C8B-B14F-4D97-AF65-F5344CB8AC3E}">
        <p14:creationId xmlns:p14="http://schemas.microsoft.com/office/powerpoint/2010/main" val="3889155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0" dirty="0">
              <a:solidFill>
                <a:srgbClr val="202124"/>
              </a:solidFill>
              <a:effectLst/>
              <a:latin typeface="arial" panose="020B0604020202020204" pitchFamily="34" charset="0"/>
            </a:endParaRPr>
          </a:p>
          <a:p>
            <a:endParaRPr lang="en-GB" b="1"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Conditional: </a:t>
            </a:r>
            <a:r>
              <a:rPr lang="en-GB" sz="1200" dirty="0">
                <a:solidFill>
                  <a:srgbClr val="002060"/>
                </a:solidFill>
                <a:latin typeface="Arial" panose="020B0604020202020204" pitchFamily="34" charset="0"/>
                <a:cs typeface="Arial" panose="020B0604020202020204" pitchFamily="34" charset="0"/>
              </a:rPr>
              <a:t> F</a:t>
            </a:r>
            <a:r>
              <a:rPr lang="en-GB" sz="1200" b="0" i="0" dirty="0">
                <a:solidFill>
                  <a:srgbClr val="002060"/>
                </a:solidFill>
                <a:effectLst/>
                <a:latin typeface="Arial" panose="020B0604020202020204" pitchFamily="34" charset="0"/>
                <a:cs typeface="Arial" panose="020B0604020202020204" pitchFamily="34" charset="0"/>
              </a:rPr>
              <a:t>or most people, this means waiting for results day in summer to see if your exam results meet the conditions. They could be a combination of grades, scores or subjects.</a:t>
            </a:r>
          </a:p>
          <a:p>
            <a:endParaRPr lang="en-GB" b="1" i="0" dirty="0">
              <a:solidFill>
                <a:srgbClr val="202124"/>
              </a:solidFill>
              <a:effectLst/>
              <a:latin typeface="arial" panose="020B0604020202020204" pitchFamily="34" charset="0"/>
            </a:endParaRPr>
          </a:p>
          <a:p>
            <a:pPr marL="0" indent="0" algn="l">
              <a:buNone/>
            </a:pPr>
            <a:r>
              <a:rPr lang="en-GB" b="1" i="0" dirty="0">
                <a:solidFill>
                  <a:srgbClr val="202124"/>
                </a:solidFill>
                <a:effectLst/>
                <a:latin typeface="arial" panose="020B0604020202020204" pitchFamily="34" charset="0"/>
              </a:rPr>
              <a:t>Unconditional: </a:t>
            </a:r>
            <a:r>
              <a:rPr lang="en-GB" sz="1200" b="0" i="0" dirty="0">
                <a:solidFill>
                  <a:srgbClr val="002060"/>
                </a:solidFill>
                <a:effectLst/>
                <a:latin typeface="Arial" panose="020B0604020202020204" pitchFamily="34" charset="0"/>
                <a:cs typeface="Arial" panose="020B0604020202020204" pitchFamily="34" charset="0"/>
              </a:rPr>
              <a:t>But: </a:t>
            </a:r>
          </a:p>
          <a:p>
            <a:pPr algn="l">
              <a:buFont typeface="Arial" panose="020B0604020202020204" pitchFamily="34" charset="0"/>
              <a:buChar char="•"/>
            </a:pPr>
            <a:r>
              <a:rPr lang="en-GB" sz="1200" b="0" i="0" dirty="0">
                <a:solidFill>
                  <a:srgbClr val="002060"/>
                </a:solidFill>
                <a:effectLst/>
                <a:latin typeface="Arial" panose="020B0604020202020204" pitchFamily="34" charset="0"/>
                <a:cs typeface="Arial" panose="020B0604020202020204" pitchFamily="34" charset="0"/>
              </a:rPr>
              <a:t>Check the offer carefully to see if there’s anything else you need to do and if it’s not clear, contact the </a:t>
            </a:r>
            <a:r>
              <a:rPr lang="en-GB" sz="1200" b="0" i="0" dirty="0" err="1">
                <a:solidFill>
                  <a:srgbClr val="002060"/>
                </a:solidFill>
                <a:effectLst/>
                <a:latin typeface="Arial" panose="020B0604020202020204" pitchFamily="34" charset="0"/>
                <a:cs typeface="Arial" panose="020B0604020202020204" pitchFamily="34" charset="0"/>
              </a:rPr>
              <a:t>uni</a:t>
            </a:r>
            <a:r>
              <a:rPr lang="en-GB" sz="1200" b="0" i="0" dirty="0">
                <a:solidFill>
                  <a:srgbClr val="002060"/>
                </a:solidFill>
                <a:effectLst/>
                <a:latin typeface="Arial" panose="020B0604020202020204" pitchFamily="34" charset="0"/>
                <a:cs typeface="Arial" panose="020B0604020202020204" pitchFamily="34" charset="0"/>
              </a:rPr>
              <a:t> or college.</a:t>
            </a:r>
          </a:p>
          <a:p>
            <a:pPr algn="l">
              <a:buFont typeface="Arial" panose="020B0604020202020204" pitchFamily="34" charset="0"/>
              <a:buChar char="•"/>
            </a:pPr>
            <a:r>
              <a:rPr lang="en-GB" sz="1200" b="0" i="0" dirty="0">
                <a:solidFill>
                  <a:srgbClr val="002060"/>
                </a:solidFill>
                <a:effectLst/>
                <a:latin typeface="Arial" panose="020B0604020202020204" pitchFamily="34" charset="0"/>
                <a:cs typeface="Arial" panose="020B0604020202020204" pitchFamily="34" charset="0"/>
              </a:rPr>
              <a:t>Remember, by accepting an unconditional offer, you are committing to go to that </a:t>
            </a:r>
            <a:r>
              <a:rPr lang="en-GB" sz="1200" b="0" i="0" dirty="0" err="1">
                <a:solidFill>
                  <a:srgbClr val="002060"/>
                </a:solidFill>
                <a:effectLst/>
                <a:latin typeface="Arial" panose="020B0604020202020204" pitchFamily="34" charset="0"/>
                <a:cs typeface="Arial" panose="020B0604020202020204" pitchFamily="34" charset="0"/>
              </a:rPr>
              <a:t>uni</a:t>
            </a:r>
            <a:r>
              <a:rPr lang="en-GB" sz="1200" b="0" i="0" dirty="0">
                <a:solidFill>
                  <a:srgbClr val="002060"/>
                </a:solidFill>
                <a:effectLst/>
                <a:latin typeface="Arial" panose="020B0604020202020204" pitchFamily="34" charset="0"/>
                <a:cs typeface="Arial" panose="020B0604020202020204" pitchFamily="34" charset="0"/>
              </a:rPr>
              <a:t> or college, so you can't make an insurance choice.</a:t>
            </a:r>
          </a:p>
          <a:p>
            <a:pPr algn="l">
              <a:buFont typeface="Arial" panose="020B0604020202020204" pitchFamily="34" charset="0"/>
              <a:buChar char="•"/>
            </a:pPr>
            <a:r>
              <a:rPr lang="en-GB" sz="1200" b="0" i="0" dirty="0">
                <a:solidFill>
                  <a:srgbClr val="002060"/>
                </a:solidFill>
                <a:effectLst/>
                <a:latin typeface="Arial" panose="020B0604020202020204" pitchFamily="34" charset="0"/>
                <a:cs typeface="Arial" panose="020B0604020202020204" pitchFamily="34" charset="0"/>
              </a:rPr>
              <a:t>If you change your mind, you can decline your place and apply using Clearing.</a:t>
            </a:r>
          </a:p>
          <a:p>
            <a:pPr algn="l">
              <a:buFont typeface="Arial" panose="020B0604020202020204" pitchFamily="34" charset="0"/>
              <a:buChar char="•"/>
            </a:pPr>
            <a:r>
              <a:rPr lang="en-GB" sz="1200" b="0" i="0" dirty="0">
                <a:solidFill>
                  <a:srgbClr val="002060"/>
                </a:solidFill>
                <a:effectLst/>
                <a:latin typeface="Arial" panose="020B0604020202020204" pitchFamily="34" charset="0"/>
                <a:cs typeface="Arial" panose="020B0604020202020204" pitchFamily="34" charset="0"/>
              </a:rPr>
              <a:t>If you're taking exams but have been made an unconditional offer, your results won't affect whether or not you get accepted. But, although your place won't be dependent on your grades, taking your exams is really important to prepare you for </a:t>
            </a:r>
            <a:r>
              <a:rPr lang="en-GB" sz="1200" b="0" i="0" dirty="0" err="1">
                <a:solidFill>
                  <a:srgbClr val="002060"/>
                </a:solidFill>
                <a:effectLst/>
                <a:latin typeface="Arial" panose="020B0604020202020204" pitchFamily="34" charset="0"/>
                <a:cs typeface="Arial" panose="020B0604020202020204" pitchFamily="34" charset="0"/>
              </a:rPr>
              <a:t>uni</a:t>
            </a:r>
            <a:r>
              <a:rPr lang="en-GB" sz="1200" b="0" i="0" dirty="0">
                <a:solidFill>
                  <a:srgbClr val="002060"/>
                </a:solidFill>
                <a:effectLst/>
                <a:latin typeface="Arial" panose="020B0604020202020204" pitchFamily="34" charset="0"/>
                <a:cs typeface="Arial" panose="020B0604020202020204" pitchFamily="34" charset="0"/>
              </a:rPr>
              <a:t> or college and could impact your future employment.</a:t>
            </a:r>
          </a:p>
          <a:p>
            <a:pPr algn="l">
              <a:buFont typeface="Arial" panose="020B0604020202020204" pitchFamily="34" charset="0"/>
              <a:buChar char="•"/>
            </a:pPr>
            <a:endParaRPr lang="en-GB" sz="1200" b="0" i="0" dirty="0">
              <a:solidFill>
                <a:srgbClr val="002060"/>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GB" sz="1200" b="0" i="0" dirty="0">
                <a:solidFill>
                  <a:srgbClr val="002060"/>
                </a:solidFill>
                <a:effectLst/>
                <a:latin typeface="Arial" panose="020B0604020202020204" pitchFamily="34" charset="0"/>
                <a:cs typeface="Arial" panose="020B0604020202020204" pitchFamily="34" charset="0"/>
              </a:rPr>
              <a:t>Unsuccessful or withdrawn</a:t>
            </a:r>
          </a:p>
          <a:p>
            <a:pPr algn="l"/>
            <a:r>
              <a:rPr lang="en-GB" sz="1200" b="0" i="0" dirty="0">
                <a:solidFill>
                  <a:srgbClr val="002060"/>
                </a:solidFill>
                <a:effectLst/>
                <a:latin typeface="Arial" panose="020B0604020202020204" pitchFamily="34" charset="0"/>
                <a:cs typeface="Arial" panose="020B0604020202020204" pitchFamily="34" charset="0"/>
              </a:rPr>
              <a:t>A withdrawn application means a course choice has been withdrawn by either you or the university/college -  The reason will show up in on your application – maybe you didn't respond to emails/letters they sent, or missed an interview.</a:t>
            </a:r>
          </a:p>
          <a:p>
            <a:pPr algn="l"/>
            <a:r>
              <a:rPr lang="en-GB" sz="1200" b="0" i="0" dirty="0">
                <a:solidFill>
                  <a:srgbClr val="002060"/>
                </a:solidFill>
                <a:effectLst/>
                <a:latin typeface="Arial" panose="020B0604020202020204" pitchFamily="34" charset="0"/>
                <a:cs typeface="Arial" panose="020B0604020202020204" pitchFamily="34" charset="0"/>
              </a:rPr>
              <a:t>An unsuccessful application means they've decided not to offer you a place on the course.</a:t>
            </a:r>
          </a:p>
          <a:p>
            <a:pPr algn="l"/>
            <a:r>
              <a:rPr lang="en-GB" sz="1200" b="0" i="0" dirty="0">
                <a:solidFill>
                  <a:srgbClr val="002060"/>
                </a:solidFill>
                <a:effectLst/>
                <a:latin typeface="Arial" panose="020B0604020202020204" pitchFamily="34" charset="0"/>
                <a:cs typeface="Arial" panose="020B0604020202020204" pitchFamily="34" charset="0"/>
              </a:rPr>
              <a:t>Sometimes they'll give a reason, either with their decision or at a later date. If not, you can contact them to ask if they'll discuss the reason with you.</a:t>
            </a:r>
          </a:p>
          <a:p>
            <a:pPr algn="l">
              <a:buFont typeface="Arial" panose="020B0604020202020204" pitchFamily="34" charset="0"/>
              <a:buChar char="•"/>
            </a:pPr>
            <a:endParaRPr lang="en-GB" sz="1200" b="0" i="0" dirty="0">
              <a:solidFill>
                <a:srgbClr val="002060"/>
              </a:solidFill>
              <a:effectLst/>
              <a:latin typeface="Arial" panose="020B0604020202020204" pitchFamily="34" charset="0"/>
              <a:cs typeface="Arial" panose="020B0604020202020204" pitchFamily="34" charset="0"/>
            </a:endParaRPr>
          </a:p>
          <a:p>
            <a:endParaRPr lang="en-GB" b="1" i="0" dirty="0">
              <a:solidFill>
                <a:srgbClr val="202124"/>
              </a:solidFill>
              <a:effectLst/>
              <a:latin typeface="arial" panose="020B0604020202020204" pitchFamily="34" charset="0"/>
            </a:endParaRPr>
          </a:p>
          <a:p>
            <a:endParaRPr lang="en-GB" b="1" i="0" dirty="0">
              <a:solidFill>
                <a:srgbClr val="202124"/>
              </a:solidFill>
              <a:effectLst/>
              <a:latin typeface="arial" panose="020B0604020202020204" pitchFamily="34" charset="0"/>
            </a:endParaRPr>
          </a:p>
          <a:p>
            <a:r>
              <a:rPr lang="en-GB" b="1" i="0" dirty="0">
                <a:solidFill>
                  <a:srgbClr val="202124"/>
                </a:solidFill>
                <a:effectLst/>
                <a:latin typeface="arial" panose="020B0604020202020204" pitchFamily="34" charset="0"/>
              </a:rPr>
              <a:t>Clearing</a:t>
            </a:r>
            <a:r>
              <a:rPr lang="en-GB" b="0" i="0" dirty="0">
                <a:solidFill>
                  <a:srgbClr val="202124"/>
                </a:solidFill>
                <a:effectLst/>
                <a:latin typeface="arial" panose="020B0604020202020204" pitchFamily="34" charset="0"/>
              </a:rPr>
              <a:t> is how unis and </a:t>
            </a:r>
            <a:r>
              <a:rPr lang="en-GB" b="1" i="0" dirty="0">
                <a:solidFill>
                  <a:srgbClr val="202124"/>
                </a:solidFill>
                <a:effectLst/>
                <a:latin typeface="arial" panose="020B0604020202020204" pitchFamily="34" charset="0"/>
              </a:rPr>
              <a:t>colleges</a:t>
            </a:r>
            <a:r>
              <a:rPr lang="en-GB" b="0" i="0" dirty="0">
                <a:solidFill>
                  <a:srgbClr val="202124"/>
                </a:solidFill>
                <a:effectLst/>
                <a:latin typeface="arial" panose="020B0604020202020204" pitchFamily="34" charset="0"/>
              </a:rPr>
              <a:t> fill any places they still have on their courses. From 5 July – 19 October, you can </a:t>
            </a:r>
            <a:r>
              <a:rPr lang="en-GB" b="1" i="0" dirty="0">
                <a:solidFill>
                  <a:srgbClr val="202124"/>
                </a:solidFill>
                <a:effectLst/>
                <a:latin typeface="arial" panose="020B0604020202020204" pitchFamily="34" charset="0"/>
              </a:rPr>
              <a:t>apply</a:t>
            </a:r>
            <a:r>
              <a:rPr lang="en-GB" b="0" i="0" dirty="0">
                <a:solidFill>
                  <a:srgbClr val="202124"/>
                </a:solidFill>
                <a:effectLst/>
                <a:latin typeface="arial" panose="020B0604020202020204" pitchFamily="34" charset="0"/>
              </a:rPr>
              <a:t> for a course </a:t>
            </a:r>
            <a:r>
              <a:rPr lang="en-GB" b="1" i="0" dirty="0">
                <a:solidFill>
                  <a:srgbClr val="202124"/>
                </a:solidFill>
                <a:effectLst/>
                <a:latin typeface="arial" panose="020B0604020202020204" pitchFamily="34" charset="0"/>
              </a:rPr>
              <a:t>using Clearing</a:t>
            </a:r>
            <a:r>
              <a:rPr lang="en-GB" b="0" i="0" dirty="0">
                <a:solidFill>
                  <a:srgbClr val="202124"/>
                </a:solidFill>
                <a:effectLst/>
                <a:latin typeface="arial" panose="020B0604020202020204" pitchFamily="34" charset="0"/>
              </a:rPr>
              <a:t> if you're not already holding an offer from a university or </a:t>
            </a:r>
            <a:r>
              <a:rPr lang="en-GB" b="1" i="0" dirty="0">
                <a:solidFill>
                  <a:srgbClr val="202124"/>
                </a:solidFill>
                <a:effectLst/>
                <a:latin typeface="arial" panose="020B0604020202020204" pitchFamily="34" charset="0"/>
              </a:rPr>
              <a:t>college</a:t>
            </a:r>
            <a:r>
              <a:rPr lang="en-GB" b="0" i="0" dirty="0">
                <a:solidFill>
                  <a:srgbClr val="202124"/>
                </a:solidFill>
                <a:effectLst/>
                <a:latin typeface="arial" panose="020B0604020202020204" pitchFamily="34" charset="0"/>
              </a:rPr>
              <a:t>, and the course still has places. You can </a:t>
            </a:r>
            <a:r>
              <a:rPr lang="en-GB" b="1" i="0" dirty="0">
                <a:solidFill>
                  <a:srgbClr val="202124"/>
                </a:solidFill>
                <a:effectLst/>
                <a:latin typeface="arial" panose="020B0604020202020204" pitchFamily="34" charset="0"/>
              </a:rPr>
              <a:t>use Clearing</a:t>
            </a:r>
            <a:r>
              <a:rPr lang="en-GB" b="0" i="0" dirty="0">
                <a:solidFill>
                  <a:srgbClr val="202124"/>
                </a:solidFill>
                <a:effectLst/>
                <a:latin typeface="arial" panose="020B0604020202020204" pitchFamily="34" charset="0"/>
              </a:rPr>
              <a:t> if: you're </a:t>
            </a:r>
            <a:r>
              <a:rPr lang="en-GB" b="1" i="0" dirty="0">
                <a:solidFill>
                  <a:srgbClr val="202124"/>
                </a:solidFill>
                <a:effectLst/>
                <a:latin typeface="arial" panose="020B0604020202020204" pitchFamily="34" charset="0"/>
              </a:rPr>
              <a:t>applying</a:t>
            </a:r>
            <a:r>
              <a:rPr lang="en-GB" b="0" i="0" dirty="0">
                <a:solidFill>
                  <a:srgbClr val="202124"/>
                </a:solidFill>
                <a:effectLst/>
                <a:latin typeface="arial" panose="020B0604020202020204" pitchFamily="34" charset="0"/>
              </a:rPr>
              <a:t> after 30 June</a:t>
            </a:r>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11</a:t>
            </a:fld>
            <a:endParaRPr lang="en-GB"/>
          </a:p>
        </p:txBody>
      </p:sp>
    </p:spTree>
    <p:extLst>
      <p:ext uri="{BB962C8B-B14F-4D97-AF65-F5344CB8AC3E}">
        <p14:creationId xmlns:p14="http://schemas.microsoft.com/office/powerpoint/2010/main" val="148132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rgbClr val="000000"/>
                </a:solidFill>
                <a:effectLst/>
                <a:latin typeface="Arial" panose="020B0604020202020204" pitchFamily="34" charset="0"/>
                <a:ea typeface="+mn-ea"/>
              </a:rPr>
              <a:t>The SEND Code of Practice is statutory guidance for organisations that work with and support children and young people with special educational needs and disabilities. It is a set of guidelines that the Department for education say local authorities and schools should follow. </a:t>
            </a:r>
          </a:p>
          <a:p>
            <a:r>
              <a:rPr lang="en-GB" sz="1800" dirty="0">
                <a:solidFill>
                  <a:srgbClr val="002060"/>
                </a:solidFill>
              </a:rPr>
              <a:t>Details of legal requirements that must be followed without exception. Statutory guidance that must be followed by law </a:t>
            </a:r>
          </a:p>
          <a:p>
            <a:endParaRPr lang="en-GB" sz="1800" dirty="0">
              <a:solidFill>
                <a:srgbClr val="002060"/>
              </a:solidFill>
            </a:endParaRPr>
          </a:p>
          <a:p>
            <a:endParaRPr lang="en-GB" sz="1800" kern="1200" dirty="0">
              <a:solidFill>
                <a:srgbClr val="000000"/>
              </a:solidFill>
              <a:effectLst/>
              <a:latin typeface="Arial" panose="020B0604020202020204" pitchFamily="34" charset="0"/>
              <a:ea typeface="+mn-ea"/>
            </a:endParaRPr>
          </a:p>
          <a:p>
            <a:endParaRPr lang="en-GB" sz="1800" kern="1200" dirty="0">
              <a:solidFill>
                <a:srgbClr val="000000"/>
              </a:solidFill>
              <a:effectLst/>
              <a:latin typeface="Arial" panose="020B0604020202020204" pitchFamily="34" charset="0"/>
              <a:ea typeface="+mn-ea"/>
            </a:endParaRPr>
          </a:p>
        </p:txBody>
      </p:sp>
      <p:sp>
        <p:nvSpPr>
          <p:cNvPr id="4" name="Slide Number Placeholder 3"/>
          <p:cNvSpPr>
            <a:spLocks noGrp="1"/>
          </p:cNvSpPr>
          <p:nvPr>
            <p:ph type="sldNum" sz="quarter" idx="5"/>
          </p:nvPr>
        </p:nvSpPr>
        <p:spPr/>
        <p:txBody>
          <a:bodyPr/>
          <a:lstStyle/>
          <a:p>
            <a:fld id="{1E403405-84E2-4DC6-92CD-C68B57C1F82C}" type="slidenum">
              <a:rPr lang="en-GB" smtClean="0"/>
              <a:t>12</a:t>
            </a:fld>
            <a:endParaRPr lang="en-GB"/>
          </a:p>
        </p:txBody>
      </p:sp>
    </p:spTree>
    <p:extLst>
      <p:ext uri="{BB962C8B-B14F-4D97-AF65-F5344CB8AC3E}">
        <p14:creationId xmlns:p14="http://schemas.microsoft.com/office/powerpoint/2010/main" val="4236029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t>Consider the differences from Secondary School to College</a:t>
            </a:r>
          </a:p>
          <a:p>
            <a:pPr>
              <a:buFont typeface="Arial" panose="020B0604020202020204" pitchFamily="34" charset="0"/>
              <a:buChar char="•"/>
            </a:pPr>
            <a:endParaRPr lang="en-GB" dirty="0"/>
          </a:p>
          <a:p>
            <a:pPr>
              <a:buFont typeface="Arial" panose="020B0604020202020204" pitchFamily="34" charset="0"/>
              <a:buChar char="•"/>
            </a:pPr>
            <a:r>
              <a:rPr lang="en-GB" dirty="0"/>
              <a:t>6</a:t>
            </a:r>
            <a:r>
              <a:rPr lang="en-GB" baseline="30000" dirty="0"/>
              <a:t>th</a:t>
            </a:r>
            <a:r>
              <a:rPr lang="en-GB" dirty="0"/>
              <a:t> forms are similar to Secondary school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Colleges are different and you many not have to attend all day - timetable – different days, afternoon/morning, </a:t>
            </a:r>
            <a:r>
              <a:rPr lang="en-GB" sz="1200" dirty="0">
                <a:solidFill>
                  <a:srgbClr val="002060"/>
                </a:solidFill>
                <a:latin typeface="Arial" panose="020B0604020202020204" pitchFamily="34" charset="0"/>
                <a:cs typeface="Arial" panose="020B0604020202020204" pitchFamily="34" charset="0"/>
              </a:rPr>
              <a:t>many college courses are delivered over three or four days a week – although it does depend on the course</a:t>
            </a:r>
            <a:endParaRPr lang="en-GB" dirty="0"/>
          </a:p>
          <a:p>
            <a:pPr>
              <a:buFont typeface="Arial" panose="020B0604020202020204" pitchFamily="34" charset="0"/>
              <a:buChar char="•"/>
            </a:pPr>
            <a:endParaRPr lang="en-GB" sz="12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1200" dirty="0">
                <a:solidFill>
                  <a:srgbClr val="002060"/>
                </a:solidFill>
                <a:latin typeface="Arial" panose="020B0604020202020204" pitchFamily="34" charset="0"/>
                <a:cs typeface="Arial" panose="020B0604020202020204" pitchFamily="34" charset="0"/>
              </a:rPr>
              <a:t>Where young people have EHC plans, local authorities should consider the need to provide a full package of provision and support across education, health and care that covers five days a week, where that is appropriate to meet the young person’s needs. A package of provision can include non-educational training activities such as: volunteering or community participation, work experience, opportunities that will equip young people with the skills they need to make a successful transition to adulthood. </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13</a:t>
            </a:fld>
            <a:endParaRPr lang="en-GB"/>
          </a:p>
        </p:txBody>
      </p:sp>
    </p:spTree>
    <p:extLst>
      <p:ext uri="{BB962C8B-B14F-4D97-AF65-F5344CB8AC3E}">
        <p14:creationId xmlns:p14="http://schemas.microsoft.com/office/powerpoint/2010/main" val="2528048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Prepare to travel, learn the routes and practice</a:t>
            </a:r>
          </a:p>
        </p:txBody>
      </p:sp>
      <p:sp>
        <p:nvSpPr>
          <p:cNvPr id="4" name="Slide Number Placeholder 3"/>
          <p:cNvSpPr>
            <a:spLocks noGrp="1"/>
          </p:cNvSpPr>
          <p:nvPr>
            <p:ph type="sldNum" sz="quarter" idx="5"/>
          </p:nvPr>
        </p:nvSpPr>
        <p:spPr/>
        <p:txBody>
          <a:bodyPr/>
          <a:lstStyle/>
          <a:p>
            <a:fld id="{1E403405-84E2-4DC6-92CD-C68B57C1F82C}" type="slidenum">
              <a:rPr lang="en-GB" smtClean="0"/>
              <a:t>14</a:t>
            </a:fld>
            <a:endParaRPr lang="en-GB"/>
          </a:p>
        </p:txBody>
      </p:sp>
    </p:spTree>
    <p:extLst>
      <p:ext uri="{BB962C8B-B14F-4D97-AF65-F5344CB8AC3E}">
        <p14:creationId xmlns:p14="http://schemas.microsoft.com/office/powerpoint/2010/main" val="3029282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Arial" panose="020B0604020202020204" pitchFamily="34" charset="0"/>
                <a:cs typeface="Arial" panose="020B0604020202020204" pitchFamily="34" charset="0"/>
              </a:rPr>
              <a:t>BTEC stands for the Business and Technology Education Council. </a:t>
            </a:r>
          </a:p>
          <a:p>
            <a:endParaRPr lang="en-GB" sz="1200" dirty="0">
              <a:solidFill>
                <a:srgbClr val="002060"/>
              </a:solidFill>
              <a:latin typeface="Arial" panose="020B0604020202020204" pitchFamily="34" charset="0"/>
              <a:cs typeface="Arial" panose="020B0604020202020204" pitchFamily="34" charset="0"/>
            </a:endParaRPr>
          </a:p>
          <a:p>
            <a:r>
              <a:rPr lang="en-GB" b="0" i="0" dirty="0">
                <a:solidFill>
                  <a:srgbClr val="BDC1C6"/>
                </a:solidFill>
                <a:effectLst/>
                <a:latin typeface="arial" panose="020B0604020202020204" pitchFamily="34" charset="0"/>
              </a:rPr>
              <a:t>A BTEC is </a:t>
            </a:r>
            <a:r>
              <a:rPr lang="en-GB" b="1" i="0" dirty="0">
                <a:solidFill>
                  <a:srgbClr val="BDC1C6"/>
                </a:solidFill>
                <a:effectLst/>
                <a:latin typeface="arial" panose="020B0604020202020204" pitchFamily="34" charset="0"/>
              </a:rPr>
              <a:t>a vocational qualification studied at school or college</a:t>
            </a:r>
            <a:r>
              <a:rPr lang="en-GB" b="0" i="0" dirty="0">
                <a:solidFill>
                  <a:srgbClr val="BDC1C6"/>
                </a:solidFill>
                <a:effectLst/>
                <a:latin typeface="arial" panose="020B0604020202020204" pitchFamily="34" charset="0"/>
              </a:rPr>
              <a:t>. They tend to be work-related and are ideal for any student who prefers more practical-based learning. BTEC qualifications allow you to continue further study at university or enter the workforce.</a:t>
            </a:r>
            <a:endParaRPr lang="en-GB" sz="1200" dirty="0">
              <a:solidFill>
                <a:srgbClr val="002060"/>
              </a:solidFill>
              <a:latin typeface="Arial" panose="020B0604020202020204" pitchFamily="34" charset="0"/>
              <a:cs typeface="Arial" panose="020B0604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BDC1C6"/>
                </a:solidFill>
                <a:effectLst/>
                <a:latin typeface="arial" panose="020B0604020202020204" pitchFamily="34" charset="0"/>
              </a:rPr>
              <a:t>Level 2. A level 2 qualification is similar to having </a:t>
            </a:r>
            <a:r>
              <a:rPr lang="en-GB" b="1" i="0" dirty="0">
                <a:solidFill>
                  <a:srgbClr val="BDC1C6"/>
                </a:solidFill>
                <a:effectLst/>
                <a:latin typeface="arial" panose="020B0604020202020204" pitchFamily="34" charset="0"/>
              </a:rPr>
              <a:t>a GCSE at grade A*</a:t>
            </a:r>
            <a:r>
              <a:rPr lang="en-GB" b="0" i="0" dirty="0">
                <a:solidFill>
                  <a:srgbClr val="BDC1C6"/>
                </a:solidFill>
                <a:effectLst/>
                <a:latin typeface="arial" panose="020B0604020202020204" pitchFamily="34" charset="0"/>
              </a:rPr>
              <a:t>–C or 4-9.</a:t>
            </a:r>
            <a:r>
              <a:rPr lang="en-GB" sz="1200" dirty="0">
                <a:solidFill>
                  <a:srgbClr val="002060"/>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Arial" panose="020B0604020202020204" pitchFamily="34" charset="0"/>
                <a:cs typeface="Arial" panose="020B0604020202020204" pitchFamily="34" charset="0"/>
              </a:rPr>
              <a:t>There are over 2,000 BTEC qualifications across 16 sectors – they are available from entry level through to professional qualifications at level 7 (equivalent to postgraduate study).</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15</a:t>
            </a:fld>
            <a:endParaRPr lang="en-GB"/>
          </a:p>
        </p:txBody>
      </p:sp>
    </p:spTree>
    <p:extLst>
      <p:ext uri="{BB962C8B-B14F-4D97-AF65-F5344CB8AC3E}">
        <p14:creationId xmlns:p14="http://schemas.microsoft.com/office/powerpoint/2010/main" val="3912234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16</a:t>
            </a:fld>
            <a:endParaRPr lang="en-GB"/>
          </a:p>
        </p:txBody>
      </p:sp>
    </p:spTree>
    <p:extLst>
      <p:ext uri="{BB962C8B-B14F-4D97-AF65-F5344CB8AC3E}">
        <p14:creationId xmlns:p14="http://schemas.microsoft.com/office/powerpoint/2010/main" val="1198096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BDC1C6"/>
                </a:solidFill>
                <a:effectLst/>
                <a:latin typeface="arial" panose="020B0604020202020204" pitchFamily="34" charset="0"/>
              </a:rPr>
              <a:t>A level 1 qualification is similar to having </a:t>
            </a:r>
            <a:r>
              <a:rPr lang="en-GB" b="1" i="0" dirty="0">
                <a:solidFill>
                  <a:srgbClr val="BDC1C6"/>
                </a:solidFill>
                <a:effectLst/>
                <a:latin typeface="arial" panose="020B0604020202020204" pitchFamily="34" charset="0"/>
              </a:rPr>
              <a:t>a GCSE at grades D–G</a:t>
            </a:r>
            <a:r>
              <a:rPr lang="en-GB" b="0" i="0" dirty="0">
                <a:solidFill>
                  <a:srgbClr val="BDC1C6"/>
                </a:solidFill>
                <a:effectLst/>
                <a:latin typeface="arial" panose="020B0604020202020204" pitchFamily="34" charset="0"/>
              </a:rPr>
              <a:t> or 1-3.</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17</a:t>
            </a:fld>
            <a:endParaRPr lang="en-GB"/>
          </a:p>
        </p:txBody>
      </p:sp>
    </p:spTree>
    <p:extLst>
      <p:ext uri="{BB962C8B-B14F-4D97-AF65-F5344CB8AC3E}">
        <p14:creationId xmlns:p14="http://schemas.microsoft.com/office/powerpoint/2010/main" val="4160557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Arial" panose="020B0604020202020204" pitchFamily="34" charset="0"/>
                <a:cs typeface="Arial" panose="020B0604020202020204" pitchFamily="34" charset="0"/>
              </a:rPr>
              <a:t>prepares you for a future career by helping you to become ‘work ready’.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18</a:t>
            </a:fld>
            <a:endParaRPr lang="en-GB"/>
          </a:p>
        </p:txBody>
      </p:sp>
    </p:spTree>
    <p:extLst>
      <p:ext uri="{BB962C8B-B14F-4D97-AF65-F5344CB8AC3E}">
        <p14:creationId xmlns:p14="http://schemas.microsoft.com/office/powerpoint/2010/main" val="3035653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Example in the local area of an organisation providing local traineeships </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19</a:t>
            </a:fld>
            <a:endParaRPr lang="en-GB"/>
          </a:p>
        </p:txBody>
      </p:sp>
    </p:spTree>
    <p:extLst>
      <p:ext uri="{BB962C8B-B14F-4D97-AF65-F5344CB8AC3E}">
        <p14:creationId xmlns:p14="http://schemas.microsoft.com/office/powerpoint/2010/main" val="252108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WIASS is a free service for all parents and carers in Westminster who have children with SEND, and for young people aged up to 25 years to get free, impartial and confidential support.</a:t>
            </a:r>
          </a:p>
        </p:txBody>
      </p:sp>
      <p:sp>
        <p:nvSpPr>
          <p:cNvPr id="4" name="Slide Number Placeholder 3"/>
          <p:cNvSpPr>
            <a:spLocks noGrp="1"/>
          </p:cNvSpPr>
          <p:nvPr>
            <p:ph type="sldNum" sz="quarter" idx="5"/>
          </p:nvPr>
        </p:nvSpPr>
        <p:spPr/>
        <p:txBody>
          <a:bodyPr/>
          <a:lstStyle/>
          <a:p>
            <a:fld id="{028EC600-AFBA-4A79-BCBE-472AF6AB618F}" type="slidenum">
              <a:rPr lang="en-GB" smtClean="0"/>
              <a:t>2</a:t>
            </a:fld>
            <a:endParaRPr lang="en-GB"/>
          </a:p>
        </p:txBody>
      </p:sp>
    </p:spTree>
    <p:extLst>
      <p:ext uri="{BB962C8B-B14F-4D97-AF65-F5344CB8AC3E}">
        <p14:creationId xmlns:p14="http://schemas.microsoft.com/office/powerpoint/2010/main" val="236947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Example in the local area of an organisation providing local traineeships </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20</a:t>
            </a:fld>
            <a:endParaRPr lang="en-GB"/>
          </a:p>
        </p:txBody>
      </p:sp>
    </p:spTree>
    <p:extLst>
      <p:ext uri="{BB962C8B-B14F-4D97-AF65-F5344CB8AC3E}">
        <p14:creationId xmlns:p14="http://schemas.microsoft.com/office/powerpoint/2010/main" val="1833201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in the local area of an organisation providing local traineeships </a:t>
            </a:r>
          </a:p>
        </p:txBody>
      </p:sp>
      <p:sp>
        <p:nvSpPr>
          <p:cNvPr id="4" name="Slide Number Placeholder 3"/>
          <p:cNvSpPr>
            <a:spLocks noGrp="1"/>
          </p:cNvSpPr>
          <p:nvPr>
            <p:ph type="sldNum" sz="quarter" idx="5"/>
          </p:nvPr>
        </p:nvSpPr>
        <p:spPr/>
        <p:txBody>
          <a:bodyPr/>
          <a:lstStyle/>
          <a:p>
            <a:fld id="{1E403405-84E2-4DC6-92CD-C68B57C1F82C}" type="slidenum">
              <a:rPr lang="en-GB" smtClean="0"/>
              <a:t>21</a:t>
            </a:fld>
            <a:endParaRPr lang="en-GB"/>
          </a:p>
        </p:txBody>
      </p:sp>
    </p:spTree>
    <p:extLst>
      <p:ext uri="{BB962C8B-B14F-4D97-AF65-F5344CB8AC3E}">
        <p14:creationId xmlns:p14="http://schemas.microsoft.com/office/powerpoint/2010/main" val="3875364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22</a:t>
            </a:fld>
            <a:endParaRPr lang="en-GB"/>
          </a:p>
        </p:txBody>
      </p:sp>
    </p:spTree>
    <p:extLst>
      <p:ext uri="{BB962C8B-B14F-4D97-AF65-F5344CB8AC3E}">
        <p14:creationId xmlns:p14="http://schemas.microsoft.com/office/powerpoint/2010/main" val="2719202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23</a:t>
            </a:fld>
            <a:endParaRPr lang="en-GB"/>
          </a:p>
        </p:txBody>
      </p:sp>
    </p:spTree>
    <p:extLst>
      <p:ext uri="{BB962C8B-B14F-4D97-AF65-F5344CB8AC3E}">
        <p14:creationId xmlns:p14="http://schemas.microsoft.com/office/powerpoint/2010/main" val="2126883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Example in three organisations in the local area providing supported employment services</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24</a:t>
            </a:fld>
            <a:endParaRPr lang="en-GB"/>
          </a:p>
        </p:txBody>
      </p:sp>
    </p:spTree>
    <p:extLst>
      <p:ext uri="{BB962C8B-B14F-4D97-AF65-F5344CB8AC3E}">
        <p14:creationId xmlns:p14="http://schemas.microsoft.com/office/powerpoint/2010/main" val="3843029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25</a:t>
            </a:fld>
            <a:endParaRPr lang="en-GB"/>
          </a:p>
        </p:txBody>
      </p:sp>
    </p:spTree>
    <p:extLst>
      <p:ext uri="{BB962C8B-B14F-4D97-AF65-F5344CB8AC3E}">
        <p14:creationId xmlns:p14="http://schemas.microsoft.com/office/powerpoint/2010/main" val="4287641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Reasonable adjustments – depend on induvial needs.</a:t>
            </a:r>
          </a:p>
          <a:p>
            <a:pPr>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Reasonable adjustments include:</a:t>
            </a:r>
            <a:endParaRPr lang="en-GB" sz="5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1">
              <a:lnSpc>
                <a:spcPct val="107000"/>
              </a:lnSpc>
              <a:spcBef>
                <a:spcPts val="300"/>
              </a:spcBef>
              <a:spcAft>
                <a:spcPts val="300"/>
              </a:spcAft>
            </a:pPr>
            <a:r>
              <a:rPr lang="en-GB" sz="5200"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changing the recruitment proces</a:t>
            </a:r>
            <a:r>
              <a:rPr lang="en-GB" sz="5200"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a:t>
            </a:r>
            <a:r>
              <a:rPr lang="en-GB" sz="5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so a candidate can be considered for a job</a:t>
            </a:r>
          </a:p>
          <a:p>
            <a:pPr lvl="1">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doing things another way, such as allowing someone with social anxiety disorder to have their own desk instead of hot-desking</a:t>
            </a:r>
          </a:p>
          <a:p>
            <a:pPr lvl="1">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making physical changes to the workplace, like installing a ramp for a wheelchair user or an audio-visual fire alarm for a deaf person</a:t>
            </a:r>
            <a:endParaRPr lang="en-GB" sz="5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1">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letting a disabled person work somewhere else, such as on the ground floor for a wheelchair user</a:t>
            </a:r>
            <a:endParaRPr lang="en-GB" sz="5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1">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changing their equipment, for instance providing a special keyboard if they have arthritis</a:t>
            </a:r>
            <a:endParaRPr lang="en-GB" sz="5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1">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allowing employees who become disabled to make a phased return to work, including flexible hours or part-time working</a:t>
            </a:r>
            <a:endParaRPr lang="en-GB" sz="5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1">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offering employees training opportunities, recreation and refreshment facilities</a:t>
            </a:r>
          </a:p>
          <a:p>
            <a:pPr>
              <a:lnSpc>
                <a:spcPct val="107000"/>
              </a:lnSpc>
              <a:spcBef>
                <a:spcPts val="300"/>
              </a:spcBef>
              <a:spcAft>
                <a:spcPts val="300"/>
              </a:spcAft>
            </a:pPr>
            <a:endPar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Access to Work:</a:t>
            </a:r>
          </a:p>
          <a:p>
            <a:pPr algn="l"/>
            <a:r>
              <a:rPr lang="en-GB" sz="8000" b="0" i="0" dirty="0">
                <a:solidFill>
                  <a:srgbClr val="0B0C0C"/>
                </a:solidFill>
                <a:effectLst/>
                <a:latin typeface="GDS Transport"/>
              </a:rPr>
              <a:t>The support you get will depend on your needs. Through Access to Work, you can apply for:</a:t>
            </a:r>
          </a:p>
          <a:p>
            <a:pPr algn="l">
              <a:buFont typeface="Arial" panose="020B0604020202020204" pitchFamily="34" charset="0"/>
              <a:buChar char="•"/>
            </a:pPr>
            <a:r>
              <a:rPr lang="en-GB" sz="8000" b="0" i="0" dirty="0">
                <a:solidFill>
                  <a:srgbClr val="0B0C0C"/>
                </a:solidFill>
                <a:effectLst/>
                <a:latin typeface="GDS Transport"/>
              </a:rPr>
              <a:t>a grant to help pay for practical support with your work</a:t>
            </a:r>
          </a:p>
          <a:p>
            <a:pPr algn="l">
              <a:buFont typeface="Arial" panose="020B0604020202020204" pitchFamily="34" charset="0"/>
              <a:buChar char="•"/>
            </a:pPr>
            <a:r>
              <a:rPr lang="en-GB" sz="8000" b="0" i="0" dirty="0">
                <a:solidFill>
                  <a:srgbClr val="0B0C0C"/>
                </a:solidFill>
                <a:effectLst/>
                <a:latin typeface="GDS Transport"/>
              </a:rPr>
              <a:t>advice about managing your mental health at work</a:t>
            </a:r>
          </a:p>
          <a:p>
            <a:pPr algn="l">
              <a:buFont typeface="Arial" panose="020B0604020202020204" pitchFamily="34" charset="0"/>
              <a:buChar char="•"/>
            </a:pPr>
            <a:r>
              <a:rPr lang="en-GB" sz="8000" b="0" i="0" dirty="0">
                <a:solidFill>
                  <a:srgbClr val="0B0C0C"/>
                </a:solidFill>
                <a:effectLst/>
                <a:latin typeface="GDS Transport"/>
              </a:rPr>
              <a:t>money to pay for communication support at job interviews</a:t>
            </a:r>
          </a:p>
          <a:p>
            <a:pPr>
              <a:lnSpc>
                <a:spcPct val="107000"/>
              </a:lnSpc>
              <a:spcBef>
                <a:spcPts val="300"/>
              </a:spcBef>
              <a:spcAft>
                <a:spcPts val="300"/>
              </a:spcAft>
            </a:pPr>
            <a:endPar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l"/>
            <a:r>
              <a:rPr lang="en-GB" sz="8000" b="1" i="0" dirty="0">
                <a:solidFill>
                  <a:srgbClr val="0B0C0C"/>
                </a:solidFill>
                <a:effectLst/>
                <a:latin typeface="GDS Transport"/>
              </a:rPr>
              <a:t>Including Practical support with your work</a:t>
            </a:r>
          </a:p>
          <a:p>
            <a:pPr algn="l"/>
            <a:r>
              <a:rPr lang="en-GB" sz="8000" b="0" i="0" dirty="0">
                <a:solidFill>
                  <a:srgbClr val="0B0C0C"/>
                </a:solidFill>
                <a:effectLst/>
                <a:latin typeface="GDS Transport"/>
              </a:rPr>
              <a:t>Access to Work could give you a grant to help pay for things like:</a:t>
            </a:r>
          </a:p>
          <a:p>
            <a:pPr algn="l">
              <a:buFont typeface="Arial" panose="020B0604020202020204" pitchFamily="34" charset="0"/>
              <a:buChar char="•"/>
            </a:pPr>
            <a:r>
              <a:rPr lang="en-GB" sz="8000" b="0" i="0" dirty="0">
                <a:solidFill>
                  <a:srgbClr val="0B0C0C"/>
                </a:solidFill>
                <a:effectLst/>
                <a:latin typeface="GDS Transport"/>
              </a:rPr>
              <a:t>BSL interpreters, lip speakers or note takers</a:t>
            </a:r>
          </a:p>
          <a:p>
            <a:pPr algn="l">
              <a:buFont typeface="Arial" panose="020B0604020202020204" pitchFamily="34" charset="0"/>
              <a:buChar char="•"/>
            </a:pPr>
            <a:r>
              <a:rPr lang="en-GB" sz="8000" b="0" i="0" dirty="0">
                <a:solidFill>
                  <a:srgbClr val="0B0C0C"/>
                </a:solidFill>
                <a:effectLst/>
                <a:latin typeface="GDS Transport"/>
              </a:rPr>
              <a:t>adaptations to your vehicle so you can get to work</a:t>
            </a:r>
          </a:p>
          <a:p>
            <a:pPr algn="l">
              <a:buFont typeface="Arial" panose="020B0604020202020204" pitchFamily="34" charset="0"/>
              <a:buChar char="•"/>
            </a:pPr>
            <a:r>
              <a:rPr lang="en-GB" sz="8000" b="0" i="0" dirty="0">
                <a:solidFill>
                  <a:srgbClr val="0B0C0C"/>
                </a:solidFill>
                <a:effectLst/>
                <a:latin typeface="GDS Transport"/>
              </a:rPr>
              <a:t>taxi fares to work or a support worker if you cannot use public transport</a:t>
            </a:r>
          </a:p>
          <a:p>
            <a:pPr algn="l">
              <a:buFont typeface="Arial" panose="020B0604020202020204" pitchFamily="34" charset="0"/>
              <a:buChar char="•"/>
            </a:pPr>
            <a:r>
              <a:rPr lang="en-GB" sz="8000" b="0" i="0" dirty="0">
                <a:solidFill>
                  <a:srgbClr val="0B0C0C"/>
                </a:solidFill>
                <a:effectLst/>
                <a:latin typeface="GDS Transport"/>
              </a:rPr>
              <a:t>a support worker or job coach to help you in your workplace</a:t>
            </a:r>
          </a:p>
          <a:p>
            <a:pPr>
              <a:lnSpc>
                <a:spcPct val="107000"/>
              </a:lnSpc>
              <a:spcBef>
                <a:spcPts val="300"/>
              </a:spcBef>
              <a:spcAft>
                <a:spcPts val="300"/>
              </a:spcAft>
            </a:pPr>
            <a:endPar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26</a:t>
            </a:fld>
            <a:endParaRPr lang="en-GB"/>
          </a:p>
        </p:txBody>
      </p:sp>
    </p:spTree>
    <p:extLst>
      <p:ext uri="{BB962C8B-B14F-4D97-AF65-F5344CB8AC3E}">
        <p14:creationId xmlns:p14="http://schemas.microsoft.com/office/powerpoint/2010/main" val="364223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Today’s session is for parents of children with special educational needs who are currently in Year 10 or  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We’re going to talk about the process for moving to post-16 education or training and the type of opportunities and support on offer.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to prepare and plan for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steps towards employment </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3</a:t>
            </a:fld>
            <a:endParaRPr lang="en-GB"/>
          </a:p>
        </p:txBody>
      </p:sp>
    </p:spTree>
    <p:extLst>
      <p:ext uri="{BB962C8B-B14F-4D97-AF65-F5344CB8AC3E}">
        <p14:creationId xmlns:p14="http://schemas.microsoft.com/office/powerpoint/2010/main" val="827755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If not, classed as NEET: Not in education or training (NEET) 16-18yrs. There is NEET support for those who fall into this category.</a:t>
            </a:r>
          </a:p>
          <a:p>
            <a:endParaRPr lang="en-GB" dirty="0"/>
          </a:p>
          <a:p>
            <a:r>
              <a:rPr lang="en-GB" dirty="0"/>
              <a:t>Various options after leaving Secondary school – </a:t>
            </a:r>
            <a:r>
              <a:rPr lang="en-GB"/>
              <a:t>college, or work-based </a:t>
            </a:r>
            <a:r>
              <a:rPr lang="en-GB" dirty="0"/>
              <a:t>training. </a:t>
            </a:r>
          </a:p>
          <a:p>
            <a:endParaRPr lang="en-GB" dirty="0"/>
          </a:p>
          <a:p>
            <a:r>
              <a:rPr lang="en-GB" dirty="0"/>
              <a:t>PFA – preparing for adulthood</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4</a:t>
            </a:fld>
            <a:endParaRPr lang="en-GB"/>
          </a:p>
        </p:txBody>
      </p:sp>
    </p:spTree>
    <p:extLst>
      <p:ext uri="{BB962C8B-B14F-4D97-AF65-F5344CB8AC3E}">
        <p14:creationId xmlns:p14="http://schemas.microsoft.com/office/powerpoint/2010/main" val="62310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sz="1200" dirty="0">
                <a:solidFill>
                  <a:srgbClr val="002060"/>
                </a:solidFill>
                <a:latin typeface="Arial" panose="020B0604020202020204" pitchFamily="34" charset="0"/>
                <a:cs typeface="Arial" panose="020B0604020202020204" pitchFamily="34" charset="0"/>
              </a:rPr>
              <a:t>Discussions about ’Preparing for Adulthood’ should begin from Year 9 at their annual review meetings (arranged by the school).</a:t>
            </a:r>
          </a:p>
          <a:p>
            <a:pPr>
              <a:buFont typeface="Arial" panose="020B0604020202020204" pitchFamily="34" charset="0"/>
              <a:buNone/>
            </a:pPr>
            <a:endParaRPr lang="en-GB" sz="120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Arial" panose="020B0604020202020204" pitchFamily="34" charset="0"/>
                <a:cs typeface="Arial" panose="020B0604020202020204" pitchFamily="34" charset="0"/>
              </a:rPr>
              <a:t>Usually following year 10 admission (form by end of year 10 about placement/where to go after year 11). If the young person wants to attend a different school (for sixth form) or a college, then the current school should help to shape the EHC plan through an annual review and discussions with the Local Authority, they should also help to set the new outcomes for the young person -  “Earlier the better to secure first choice”</a:t>
            </a:r>
            <a:br>
              <a:rPr lang="en-GB" sz="1200" dirty="0">
                <a:solidFill>
                  <a:srgbClr val="002060"/>
                </a:solidFill>
                <a:latin typeface="Arial" panose="020B0604020202020204" pitchFamily="34" charset="0"/>
                <a:cs typeface="Arial" panose="020B0604020202020204" pitchFamily="34" charset="0"/>
              </a:rPr>
            </a:br>
            <a:endParaRPr lang="en-GB" dirty="0"/>
          </a:p>
          <a:p>
            <a:r>
              <a:rPr lang="en-GB" dirty="0"/>
              <a:t>31</a:t>
            </a:r>
            <a:r>
              <a:rPr lang="en-GB" baseline="30000" dirty="0"/>
              <a:t>st</a:t>
            </a:r>
            <a:r>
              <a:rPr lang="en-GB" dirty="0"/>
              <a:t> March – legal date</a:t>
            </a:r>
          </a:p>
          <a:p>
            <a:endParaRPr lang="en-GB" dirty="0"/>
          </a:p>
          <a:p>
            <a:r>
              <a:rPr lang="en-GB" dirty="0"/>
              <a:t>Those without EHCP will follow normal admissions process around Dec/Jan start making plans/choices along with support. Transition support can be provided by the school so they should be contacted in the first instance.</a:t>
            </a:r>
          </a:p>
          <a:p>
            <a:endParaRPr lang="en-GB" dirty="0"/>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5</a:t>
            </a:fld>
            <a:endParaRPr lang="en-GB"/>
          </a:p>
        </p:txBody>
      </p:sp>
    </p:spTree>
    <p:extLst>
      <p:ext uri="{BB962C8B-B14F-4D97-AF65-F5344CB8AC3E}">
        <p14:creationId xmlns:p14="http://schemas.microsoft.com/office/powerpoint/2010/main" val="301114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timeline chich break downs how plans should be made from year 10 to support the process.</a:t>
            </a:r>
          </a:p>
        </p:txBody>
      </p:sp>
      <p:sp>
        <p:nvSpPr>
          <p:cNvPr id="4" name="Slide Number Placeholder 3"/>
          <p:cNvSpPr>
            <a:spLocks noGrp="1"/>
          </p:cNvSpPr>
          <p:nvPr>
            <p:ph type="sldNum" sz="quarter" idx="5"/>
          </p:nvPr>
        </p:nvSpPr>
        <p:spPr/>
        <p:txBody>
          <a:bodyPr/>
          <a:lstStyle/>
          <a:p>
            <a:fld id="{1E403405-84E2-4DC6-92CD-C68B57C1F82C}" type="slidenum">
              <a:rPr lang="en-GB" smtClean="0"/>
              <a:t>6</a:t>
            </a:fld>
            <a:endParaRPr lang="en-GB"/>
          </a:p>
        </p:txBody>
      </p:sp>
    </p:spTree>
    <p:extLst>
      <p:ext uri="{BB962C8B-B14F-4D97-AF65-F5344CB8AC3E}">
        <p14:creationId xmlns:p14="http://schemas.microsoft.com/office/powerpoint/2010/main" val="4191846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Key people: </a:t>
            </a:r>
            <a:r>
              <a:rPr lang="en-GB" sz="1200" dirty="0">
                <a:solidFill>
                  <a:srgbClr val="002060"/>
                </a:solidFill>
                <a:latin typeface="Arial" panose="020B0604020202020204" pitchFamily="34" charset="0"/>
                <a:cs typeface="Arial" panose="020B0604020202020204" pitchFamily="34" charset="0"/>
              </a:rPr>
              <a:t> </a:t>
            </a:r>
            <a:r>
              <a:rPr lang="en-GB" dirty="0"/>
              <a:t>Speaking with parents, peers, career advisors</a:t>
            </a:r>
            <a:r>
              <a:rPr lang="en-GB" sz="1200" dirty="0">
                <a:solidFill>
                  <a:srgbClr val="002060"/>
                </a:solidFill>
                <a:latin typeface="Arial" panose="020B0604020202020204" pitchFamily="34" charset="0"/>
                <a:cs typeface="Arial" panose="020B0604020202020204" pitchFamily="34" charset="0"/>
              </a:rPr>
              <a:t>, teachers, SENCO </a:t>
            </a:r>
            <a:endParaRPr lang="en-GB" dirty="0"/>
          </a:p>
          <a:p>
            <a:endParaRPr lang="en-GB" dirty="0"/>
          </a:p>
          <a:p>
            <a:r>
              <a:rPr lang="en-GB" dirty="0"/>
              <a:t>Making an informed choice</a:t>
            </a:r>
          </a:p>
          <a:p>
            <a:r>
              <a:rPr lang="en-GB" dirty="0"/>
              <a:t>Choosing more than one option</a:t>
            </a:r>
          </a:p>
          <a:p>
            <a:r>
              <a:rPr lang="en-GB" dirty="0"/>
              <a:t>Having a back-up plan</a:t>
            </a:r>
          </a:p>
        </p:txBody>
      </p:sp>
      <p:sp>
        <p:nvSpPr>
          <p:cNvPr id="4" name="Slide Number Placeholder 3"/>
          <p:cNvSpPr>
            <a:spLocks noGrp="1"/>
          </p:cNvSpPr>
          <p:nvPr>
            <p:ph type="sldNum" sz="quarter" idx="5"/>
          </p:nvPr>
        </p:nvSpPr>
        <p:spPr/>
        <p:txBody>
          <a:bodyPr/>
          <a:lstStyle/>
          <a:p>
            <a:fld id="{8A1AD873-F3DE-4514-BD20-B952C5C1C413}" type="slidenum">
              <a:rPr lang="en-GB" smtClean="0"/>
              <a:t>7</a:t>
            </a:fld>
            <a:endParaRPr lang="en-GB"/>
          </a:p>
        </p:txBody>
      </p:sp>
    </p:spTree>
    <p:extLst>
      <p:ext uri="{BB962C8B-B14F-4D97-AF65-F5344CB8AC3E}">
        <p14:creationId xmlns:p14="http://schemas.microsoft.com/office/powerpoint/2010/main" val="3002541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Post 16 options/entry requirements: e.g.</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sixth forms, Further Education colleges, specialist SEN provision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2-3 options which can provide the right support, environment and course to achieve future employment aspirations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Transition Policy – who the school, college etc will help prepare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Arial" panose="020B0604020202020204" pitchFamily="34" charset="0"/>
                <a:cs typeface="Arial" panose="020B0604020202020204" pitchFamily="34" charset="0"/>
              </a:rPr>
              <a:t>Consider how you will travel to a new setting – year 10 annual review – outcome for travel training so by the end of year 11 this has been put in place in enough time (to support the transition).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Arial" panose="020B0604020202020204" pitchFamily="34" charset="0"/>
                <a:cs typeface="Arial" panose="020B0604020202020204" pitchFamily="34" charset="0"/>
              </a:rPr>
              <a:t>You may be eligible for Travel Training or specific SEN Transport, contact  </a:t>
            </a:r>
            <a:r>
              <a:rPr lang="en-GB" sz="1200" dirty="0">
                <a:solidFill>
                  <a:srgbClr val="002060"/>
                </a:solidFill>
                <a:latin typeface="Arial" panose="020B0604020202020204" pitchFamily="34" charset="0"/>
                <a:cs typeface="Arial" panose="020B0604020202020204" pitchFamily="34" charset="0"/>
                <a:hlinkClick r:id="rId3"/>
              </a:rPr>
              <a:t>traveltraining@rbkc.gov.uk</a:t>
            </a:r>
            <a:r>
              <a:rPr lang="en-GB" sz="1200" dirty="0">
                <a:solidFill>
                  <a:srgbClr val="002060"/>
                </a:solidFill>
                <a:latin typeface="Arial" panose="020B0604020202020204" pitchFamily="34" charset="0"/>
                <a:cs typeface="Arial" panose="020B0604020202020204" pitchFamily="34" charset="0"/>
              </a:rPr>
              <a:t> or </a:t>
            </a:r>
            <a:r>
              <a:rPr lang="en-GB" sz="1200" dirty="0">
                <a:solidFill>
                  <a:srgbClr val="002060"/>
                </a:solidFill>
                <a:latin typeface="Arial" panose="020B0604020202020204" pitchFamily="34" charset="0"/>
                <a:cs typeface="Arial" panose="020B0604020202020204" pitchFamily="34" charset="0"/>
                <a:hlinkClick r:id="rId4"/>
              </a:rPr>
              <a:t>travelassistance@rbkc.gov.uk</a:t>
            </a:r>
            <a:r>
              <a:rPr lang="en-GB" sz="1200" dirty="0">
                <a:solidFill>
                  <a:srgbClr val="002060"/>
                </a:solidFill>
                <a:latin typeface="Arial" panose="020B0604020202020204" pitchFamily="34" charset="0"/>
                <a:cs typeface="Arial" panose="020B0604020202020204" pitchFamily="34" charset="0"/>
              </a:rPr>
              <a:t> (this is a bi-borough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Arial" panose="020B0604020202020204" pitchFamily="34" charset="0"/>
              <a:cs typeface="Arial" panose="020B0604020202020204" pitchFamily="34" charset="0"/>
            </a:endParaRPr>
          </a:p>
          <a:p>
            <a:endParaRPr lang="en-GB" dirty="0"/>
          </a:p>
          <a:p>
            <a:r>
              <a:rPr lang="en-GB" dirty="0"/>
              <a:t>3 key points:</a:t>
            </a:r>
          </a:p>
          <a:p>
            <a:r>
              <a:rPr lang="en-GB" dirty="0"/>
              <a:t>Ask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Get advice</a:t>
            </a:r>
          </a:p>
          <a:p>
            <a:r>
              <a:rPr lang="en-GB" dirty="0"/>
              <a:t>Research</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8</a:t>
            </a:fld>
            <a:endParaRPr lang="en-GB"/>
          </a:p>
        </p:txBody>
      </p:sp>
    </p:spTree>
    <p:extLst>
      <p:ext uri="{BB962C8B-B14F-4D97-AF65-F5344CB8AC3E}">
        <p14:creationId xmlns:p14="http://schemas.microsoft.com/office/powerpoint/2010/main" val="300751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what your secondary school has available in this regard and ask for it to be shared with you</a:t>
            </a:r>
          </a:p>
          <a:p>
            <a:endParaRPr lang="en-GB" dirty="0"/>
          </a:p>
          <a:p>
            <a:r>
              <a:rPr lang="en-GB" dirty="0"/>
              <a:t>Describe needs positively – likes/dislikes</a:t>
            </a:r>
          </a:p>
          <a:p>
            <a:endParaRPr lang="en-GB" dirty="0"/>
          </a:p>
          <a:p>
            <a:r>
              <a:rPr lang="en-GB" dirty="0"/>
              <a:t>What do people need to know about you?</a:t>
            </a:r>
          </a:p>
          <a:p>
            <a:endParaRPr lang="en-GB" dirty="0"/>
          </a:p>
          <a:p>
            <a:r>
              <a:rPr lang="en-GB" dirty="0"/>
              <a:t>Includes:</a:t>
            </a:r>
          </a:p>
          <a:p>
            <a:r>
              <a:rPr lang="en-GB" dirty="0"/>
              <a:t>All about the YP</a:t>
            </a:r>
          </a:p>
          <a:p>
            <a:r>
              <a:rPr lang="en-GB" dirty="0"/>
              <a:t>Strategies</a:t>
            </a:r>
          </a:p>
          <a:p>
            <a:r>
              <a:rPr lang="en-GB" dirty="0"/>
              <a:t>Communication</a:t>
            </a:r>
          </a:p>
          <a:p>
            <a:r>
              <a:rPr lang="en-GB" dirty="0"/>
              <a:t>Education and results</a:t>
            </a:r>
          </a:p>
          <a:p>
            <a:r>
              <a:rPr lang="en-GB" dirty="0"/>
              <a:t>SEN</a:t>
            </a:r>
          </a:p>
          <a:p>
            <a:r>
              <a:rPr lang="en-GB" dirty="0"/>
              <a:t>Other experiences</a:t>
            </a:r>
          </a:p>
          <a:p>
            <a:r>
              <a:rPr lang="en-GB" dirty="0"/>
              <a:t>Photo</a:t>
            </a:r>
          </a:p>
          <a:p>
            <a:endParaRPr lang="en-GB" dirty="0"/>
          </a:p>
        </p:txBody>
      </p:sp>
      <p:sp>
        <p:nvSpPr>
          <p:cNvPr id="4" name="Slide Number Placeholder 3"/>
          <p:cNvSpPr>
            <a:spLocks noGrp="1"/>
          </p:cNvSpPr>
          <p:nvPr>
            <p:ph type="sldNum" sz="quarter" idx="5"/>
          </p:nvPr>
        </p:nvSpPr>
        <p:spPr/>
        <p:txBody>
          <a:bodyPr/>
          <a:lstStyle/>
          <a:p>
            <a:fld id="{1E403405-84E2-4DC6-92CD-C68B57C1F82C}" type="slidenum">
              <a:rPr lang="en-GB" smtClean="0"/>
              <a:t>9</a:t>
            </a:fld>
            <a:endParaRPr lang="en-GB"/>
          </a:p>
        </p:txBody>
      </p:sp>
    </p:spTree>
    <p:extLst>
      <p:ext uri="{BB962C8B-B14F-4D97-AF65-F5344CB8AC3E}">
        <p14:creationId xmlns:p14="http://schemas.microsoft.com/office/powerpoint/2010/main" val="410404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711E35-3DC5-4CF6-B739-C02215F47023}" type="datetimeFigureOut">
              <a:rPr lang="en-GB" smtClean="0"/>
              <a:t>09/12/2021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600237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711E35-3DC5-4CF6-B739-C02215F47023}" type="datetimeFigureOut">
              <a:rPr lang="en-GB" smtClean="0"/>
              <a:t>09/12/2021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70964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711E35-3DC5-4CF6-B739-C02215F47023}" type="datetimeFigureOut">
              <a:rPr lang="en-GB" smtClean="0"/>
              <a:t>09/12/2021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48713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391A1-F3BB-4BA6-A146-B118AA196A4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F06F538-F3D8-44B2-933B-E049174B158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8A0E5C-06F1-4FE8-A98A-C59AB88C6945}"/>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5" name="Footer Placeholder 4">
            <a:extLst>
              <a:ext uri="{FF2B5EF4-FFF2-40B4-BE49-F238E27FC236}">
                <a16:creationId xmlns:a16="http://schemas.microsoft.com/office/drawing/2014/main" id="{B664922D-AE46-4A07-B1CB-AC47177A61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5E4218-CC53-441A-8E4F-268BF9E040DA}"/>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104880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241B-AEEB-4A3C-BED8-B7C46AAABA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EA14B4-7907-4021-A5D6-3959E6ED96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9528CA-03E1-47C0-A3C9-82C43DDA5C8E}"/>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5" name="Footer Placeholder 4">
            <a:extLst>
              <a:ext uri="{FF2B5EF4-FFF2-40B4-BE49-F238E27FC236}">
                <a16:creationId xmlns:a16="http://schemas.microsoft.com/office/drawing/2014/main" id="{09C8E3E0-0DBB-4BAB-B444-E5C16770C8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2FA8F5-1532-43F2-B7A7-DA0B86767954}"/>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4196434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B695-2F33-4C5F-BD3E-840AB4D0CB6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1AB943-B525-4F21-8680-4E0FC48BDA4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EDB96B-345D-4E72-8FBA-527CA0FA7875}"/>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5" name="Footer Placeholder 4">
            <a:extLst>
              <a:ext uri="{FF2B5EF4-FFF2-40B4-BE49-F238E27FC236}">
                <a16:creationId xmlns:a16="http://schemas.microsoft.com/office/drawing/2014/main" id="{57A94FDD-4A7D-446D-92DA-E1CF7819E3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A70733-4087-48AB-B30B-4EA48EAD46DD}"/>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3694558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4AD6-8237-4C29-ABBB-47CBC8C28E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68148C-339F-4F46-8CFC-0596E6022BA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8878E0-8AB8-4335-B310-15994168D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6798A8-72BE-47DF-B2EF-3D27ECE52943}"/>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6" name="Footer Placeholder 5">
            <a:extLst>
              <a:ext uri="{FF2B5EF4-FFF2-40B4-BE49-F238E27FC236}">
                <a16:creationId xmlns:a16="http://schemas.microsoft.com/office/drawing/2014/main" id="{A3CB59CE-574F-4E97-B4AD-B2FB1D060F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8B88BA-8DD4-49CA-9FCE-A3C574AB7B44}"/>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1581615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40B8-3A16-4449-8B89-C512F1A22D80}"/>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A639B5-9772-4281-BB0A-5CCCFF175F9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7EDCA7D-117A-4EB2-82BE-2B742A89DE5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EFF36D-A91E-4C16-BC76-4F192CC4DD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114D616-30E6-4196-8DD2-6CDB208863A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81DFEE-4148-4C72-9E01-1991FDF231EF}"/>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8" name="Footer Placeholder 7">
            <a:extLst>
              <a:ext uri="{FF2B5EF4-FFF2-40B4-BE49-F238E27FC236}">
                <a16:creationId xmlns:a16="http://schemas.microsoft.com/office/drawing/2014/main" id="{104B347A-40FD-4011-91C5-F24BD25FD8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AC0DC0-1C6D-447D-935C-42D5E38F5A77}"/>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787589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6409A-BE15-40F7-8767-3FF2BA0F78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A05F19-8651-4379-875D-3822D1FDB723}"/>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4" name="Footer Placeholder 3">
            <a:extLst>
              <a:ext uri="{FF2B5EF4-FFF2-40B4-BE49-F238E27FC236}">
                <a16:creationId xmlns:a16="http://schemas.microsoft.com/office/drawing/2014/main" id="{D9453105-95C0-4E44-80B3-38F6CA6718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B4EB89-CE92-45B9-8229-FA7708B90257}"/>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1309864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55CC06-40BB-4501-B55C-D630C04116CC}"/>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3" name="Footer Placeholder 2">
            <a:extLst>
              <a:ext uri="{FF2B5EF4-FFF2-40B4-BE49-F238E27FC236}">
                <a16:creationId xmlns:a16="http://schemas.microsoft.com/office/drawing/2014/main" id="{B8E14FCA-6A14-4575-833E-A32936F350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532A09F-DBAA-460F-A0C4-8D41D6DC9B79}"/>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1605403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6E2C-93BF-4A88-B613-C6BBEA0D822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43597E-68DC-489C-B9CD-A823CE500E1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0D8735-14A3-4434-AB84-6D68A7687BC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54F68FC-5562-4C08-900C-078E2A89916C}"/>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6" name="Footer Placeholder 5">
            <a:extLst>
              <a:ext uri="{FF2B5EF4-FFF2-40B4-BE49-F238E27FC236}">
                <a16:creationId xmlns:a16="http://schemas.microsoft.com/office/drawing/2014/main" id="{19AF6FFD-9838-4375-A864-5DAEB2A690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36F18E-892C-4A50-B102-AF1167B7C796}"/>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3717585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711E35-3DC5-4CF6-B739-C02215F47023}" type="datetimeFigureOut">
              <a:rPr lang="en-GB" smtClean="0"/>
              <a:t>09/12/2021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3684256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B3A3-95FA-48D3-8830-208F976528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94BC9C-1507-40D7-A664-320D038B012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BE33532F-5C92-41A9-B2EA-17E9F29A425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082130F-51EE-47D4-BE79-15E4E0C86651}"/>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6" name="Footer Placeholder 5">
            <a:extLst>
              <a:ext uri="{FF2B5EF4-FFF2-40B4-BE49-F238E27FC236}">
                <a16:creationId xmlns:a16="http://schemas.microsoft.com/office/drawing/2014/main" id="{1A89170D-E8FE-41D0-A252-ED1C7C108E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80AB16-4FA6-4B50-B3B5-C3387741E045}"/>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305219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D062B-9125-4658-A096-BD2A6B0C33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363041-FBD5-4DDE-8B36-94D1A813C7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D4ED01-35F3-4112-8D8C-5CE2C40D13CC}"/>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5" name="Footer Placeholder 4">
            <a:extLst>
              <a:ext uri="{FF2B5EF4-FFF2-40B4-BE49-F238E27FC236}">
                <a16:creationId xmlns:a16="http://schemas.microsoft.com/office/drawing/2014/main" id="{12E5409C-DCBC-4F4F-9325-4D6BB94E23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91BAAC-2B9F-4E83-929A-407AB0413ED2}"/>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3682817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5C67B5-79CB-4A5F-811B-D179F0C0E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16A638-6A62-4076-914D-1BD0F2EFCD6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CFF994-5D87-4941-9D45-B46F7EAAF248}"/>
              </a:ext>
            </a:extLst>
          </p:cNvPr>
          <p:cNvSpPr>
            <a:spLocks noGrp="1"/>
          </p:cNvSpPr>
          <p:nvPr>
            <p:ph type="dt" sz="half" idx="10"/>
          </p:nvPr>
        </p:nvSpPr>
        <p:spPr/>
        <p:txBody>
          <a:bodyPr/>
          <a:lstStyle/>
          <a:p>
            <a:fld id="{03DA3570-8558-441F-859D-BC218FF32BBC}" type="datetimeFigureOut">
              <a:rPr lang="en-GB" smtClean="0"/>
              <a:t>09/12/2021</a:t>
            </a:fld>
            <a:endParaRPr lang="en-GB"/>
          </a:p>
        </p:txBody>
      </p:sp>
      <p:sp>
        <p:nvSpPr>
          <p:cNvPr id="5" name="Footer Placeholder 4">
            <a:extLst>
              <a:ext uri="{FF2B5EF4-FFF2-40B4-BE49-F238E27FC236}">
                <a16:creationId xmlns:a16="http://schemas.microsoft.com/office/drawing/2014/main" id="{A092B1FD-3382-400C-BDDA-9539F6B182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C9B20F-04C0-4EC9-B728-9A9F04722C1B}"/>
              </a:ext>
            </a:extLst>
          </p:cNvPr>
          <p:cNvSpPr>
            <a:spLocks noGrp="1"/>
          </p:cNvSpPr>
          <p:nvPr>
            <p:ph type="sldNum" sz="quarter" idx="12"/>
          </p:nvPr>
        </p:nvSpPr>
        <p:spPr/>
        <p:txBody>
          <a:bodyPr/>
          <a:lstStyle/>
          <a:p>
            <a:fld id="{B457A780-2064-4B61-8FF9-8719A284E3AC}" type="slidenum">
              <a:rPr lang="en-GB" smtClean="0"/>
              <a:t>‹#›</a:t>
            </a:fld>
            <a:endParaRPr lang="en-GB"/>
          </a:p>
        </p:txBody>
      </p:sp>
    </p:spTree>
    <p:extLst>
      <p:ext uri="{BB962C8B-B14F-4D97-AF65-F5344CB8AC3E}">
        <p14:creationId xmlns:p14="http://schemas.microsoft.com/office/powerpoint/2010/main" val="63915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711E35-3DC5-4CF6-B739-C02215F47023}" type="datetimeFigureOut">
              <a:rPr lang="en-GB" smtClean="0"/>
              <a:t>09/12/2021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303308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711E35-3DC5-4CF6-B739-C02215F47023}" type="datetimeFigureOut">
              <a:rPr lang="en-GB" smtClean="0"/>
              <a:t>09/12/2021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288559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711E35-3DC5-4CF6-B739-C02215F47023}" type="datetimeFigureOut">
              <a:rPr lang="en-GB" smtClean="0"/>
              <a:t>09/12/2021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339203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711E35-3DC5-4CF6-B739-C02215F47023}" type="datetimeFigureOut">
              <a:rPr lang="en-GB" smtClean="0"/>
              <a:t>09/12/2021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3787729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11E35-3DC5-4CF6-B739-C02215F47023}" type="datetimeFigureOut">
              <a:rPr lang="en-GB" smtClean="0"/>
              <a:t>09/12/2021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1563929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711E35-3DC5-4CF6-B739-C02215F47023}" type="datetimeFigureOut">
              <a:rPr lang="en-GB" smtClean="0"/>
              <a:t>09/12/2021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365336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711E35-3DC5-4CF6-B739-C02215F47023}" type="datetimeFigureOut">
              <a:rPr lang="en-GB" smtClean="0"/>
              <a:t>09/12/2021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C0A201-99C5-49AA-BB5E-07F82686A710}" type="slidenum">
              <a:rPr lang="en-GB" smtClean="0"/>
              <a:t>‹#›</a:t>
            </a:fld>
            <a:endParaRPr lang="en-GB"/>
          </a:p>
        </p:txBody>
      </p:sp>
    </p:spTree>
    <p:extLst>
      <p:ext uri="{BB962C8B-B14F-4D97-AF65-F5344CB8AC3E}">
        <p14:creationId xmlns:p14="http://schemas.microsoft.com/office/powerpoint/2010/main" val="122408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11E35-3DC5-4CF6-B739-C02215F47023}" type="datetimeFigureOut">
              <a:rPr lang="en-GB" smtClean="0"/>
              <a:t>09/12/2021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A201-99C5-49AA-BB5E-07F82686A710}" type="slidenum">
              <a:rPr lang="en-GB" smtClean="0"/>
              <a:t>‹#›</a:t>
            </a:fld>
            <a:endParaRPr lang="en-GB"/>
          </a:p>
        </p:txBody>
      </p:sp>
    </p:spTree>
    <p:extLst>
      <p:ext uri="{BB962C8B-B14F-4D97-AF65-F5344CB8AC3E}">
        <p14:creationId xmlns:p14="http://schemas.microsoft.com/office/powerpoint/2010/main" val="3427939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5A0D7-0441-4D31-8D03-30FFF5D9B4F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E722E9-E68D-4862-A243-19CAF30C837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C2C058-E8A8-4E4D-AB09-F0AAA3E7259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3DA3570-8558-441F-859D-BC218FF32BBC}" type="datetimeFigureOut">
              <a:rPr lang="en-GB" smtClean="0"/>
              <a:t>09/12/2021</a:t>
            </a:fld>
            <a:endParaRPr lang="en-GB"/>
          </a:p>
        </p:txBody>
      </p:sp>
      <p:sp>
        <p:nvSpPr>
          <p:cNvPr id="5" name="Footer Placeholder 4">
            <a:extLst>
              <a:ext uri="{FF2B5EF4-FFF2-40B4-BE49-F238E27FC236}">
                <a16:creationId xmlns:a16="http://schemas.microsoft.com/office/drawing/2014/main" id="{E89DF0AD-3116-43AE-9CC8-25B22E827F0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3F0CEB-1082-497E-A2C2-E79A3708681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57A780-2064-4B61-8FF9-8719A284E3AC}" type="slidenum">
              <a:rPr lang="en-GB" smtClean="0"/>
              <a:t>‹#›</a:t>
            </a:fld>
            <a:endParaRPr lang="en-GB"/>
          </a:p>
        </p:txBody>
      </p:sp>
    </p:spTree>
    <p:extLst>
      <p:ext uri="{BB962C8B-B14F-4D97-AF65-F5344CB8AC3E}">
        <p14:creationId xmlns:p14="http://schemas.microsoft.com/office/powerpoint/2010/main" val="3525892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cid:image001.png@01D639BA.377C4680"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mailto:travelassistance@rbkc.gov.uk" TargetMode="External"/><Relationship Id="rId3" Type="http://schemas.openxmlformats.org/officeDocument/2006/relationships/audio" Target="../media/media14.m4a"/><Relationship Id="rId7" Type="http://schemas.openxmlformats.org/officeDocument/2006/relationships/hyperlink" Target="mailto:traveltraining@rbkc.gov.uk" TargetMode="External"/><Relationship Id="rId12"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hyperlink" Target="https://tfl.gov.uk/fares/free-and-discounted-travel/18-plus-student-oyster-photocard" TargetMode="External"/><Relationship Id="rId11" Type="http://schemas.openxmlformats.org/officeDocument/2006/relationships/image" Target="../media/image3.png"/><Relationship Id="rId5" Type="http://schemas.openxmlformats.org/officeDocument/2006/relationships/notesSlide" Target="../notesSlides/notesSlide14.xml"/><Relationship Id="rId10" Type="http://schemas.openxmlformats.org/officeDocument/2006/relationships/hyperlink" Target="https://www.rbkc.gov.uk/kb5/rbkc/fis/advice.page?id=F3vEG0SILIk#sub_1" TargetMode="External"/><Relationship Id="rId4" Type="http://schemas.openxmlformats.org/officeDocument/2006/relationships/slideLayout" Target="../slideLayouts/slideLayout13.xml"/><Relationship Id="rId9" Type="http://schemas.openxmlformats.org/officeDocument/2006/relationships/hyperlink" Target="https://fisd.westminster.gov.uk/kb5/westminster/fis/advice.page?id=xwSxqJvqE-8" TargetMode="Externa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15.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7.m4a"/><Relationship Id="rId7" Type="http://schemas.openxmlformats.org/officeDocument/2006/relationships/hyperlink" Target="https://fisd.westminster.gov.uk/kb5/westminster/fis/advice.page?id=9pzIr_xKvr0" TargetMode="External"/><Relationship Id="rId2" Type="http://schemas.openxmlformats.org/officeDocument/2006/relationships/tags" Target="../tags/tag13.xml"/><Relationship Id="rId1" Type="http://schemas.openxmlformats.org/officeDocument/2006/relationships/vmlDrawing" Target="../drawings/vmlDrawing1.vml"/><Relationship Id="rId6" Type="http://schemas.openxmlformats.org/officeDocument/2006/relationships/notesSlide" Target="../notesSlides/notesSlide17.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5.emf"/><Relationship Id="rId4" Type="http://schemas.openxmlformats.org/officeDocument/2006/relationships/audio" Target="../media/media17.m4a"/><Relationship Id="rId9"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psev.org/jobseekers/" TargetMode="External"/><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ixionholdings.com/traineeships-for-individuals/" TargetMode="External"/><Relationship Id="rId5" Type="http://schemas.openxmlformats.org/officeDocument/2006/relationships/hyperlink" Target="mailto:traineeships@ixionholdings.com" TargetMode="External"/><Relationship Id="rId10" Type="http://schemas.openxmlformats.org/officeDocument/2006/relationships/image" Target="../media/image2.png"/><Relationship Id="rId4" Type="http://schemas.openxmlformats.org/officeDocument/2006/relationships/notesSlide" Target="../notesSlides/notesSlide20.xml"/><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hyperlink" Target="https://www.waes.ac.uk/category/apprenticeships/traineeships"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png"/><Relationship Id="rId2" Type="http://schemas.microsoft.com/office/2007/relationships/media" Target="../media/media23.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balancesupport.org.uk/" TargetMode="External"/><Relationship Id="rId13" Type="http://schemas.openxmlformats.org/officeDocument/2006/relationships/image" Target="../media/image2.png"/><Relationship Id="rId3" Type="http://schemas.openxmlformats.org/officeDocument/2006/relationships/audio" Target="../media/media24.m4a"/><Relationship Id="rId7" Type="http://schemas.openxmlformats.org/officeDocument/2006/relationships/hyperlink" Target="https://www.westminster.gov.uk/" TargetMode="External"/><Relationship Id="rId12"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17.xml"/><Relationship Id="rId6" Type="http://schemas.openxmlformats.org/officeDocument/2006/relationships/hyperlink" Target="https://www.scope.org.uk/" TargetMode="External"/><Relationship Id="rId11" Type="http://schemas.openxmlformats.org/officeDocument/2006/relationships/image" Target="../media/image12.png"/><Relationship Id="rId5" Type="http://schemas.openxmlformats.org/officeDocument/2006/relationships/notesSlide" Target="../notesSlides/notesSlide24.xml"/><Relationship Id="rId10" Type="http://schemas.openxmlformats.org/officeDocument/2006/relationships/image" Target="../media/image11.png"/><Relationship Id="rId4" Type="http://schemas.openxmlformats.org/officeDocument/2006/relationships/slideLayout" Target="../slideLayouts/slideLayout14.xml"/><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hyperlink" Target="https://2-3degrees.com/school-programmes/mastering-your-future-programme/" TargetMode="External"/><Relationship Id="rId3" Type="http://schemas.openxmlformats.org/officeDocument/2006/relationships/slideLayout" Target="../slideLayouts/slideLayout2.xml"/><Relationship Id="rId7" Type="http://schemas.openxmlformats.org/officeDocument/2006/relationships/hyperlink" Target="https://makingtheleap.org.uk/what-we-do/young-people"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sara.taukolonga@dwp.gov.uk" TargetMode="External"/><Relationship Id="rId11" Type="http://schemas.openxmlformats.org/officeDocument/2006/relationships/image" Target="../media/image2.png"/><Relationship Id="rId5" Type="http://schemas.openxmlformats.org/officeDocument/2006/relationships/hyperlink" Target="https://www.geniuswithin.co.uk/" TargetMode="External"/><Relationship Id="rId10" Type="http://schemas.openxmlformats.org/officeDocument/2006/relationships/image" Target="../media/image3.png"/><Relationship Id="rId4" Type="http://schemas.openxmlformats.org/officeDocument/2006/relationships/notesSlide" Target="../notesSlides/notesSlide25.xml"/><Relationship Id="rId9" Type="http://schemas.openxmlformats.org/officeDocument/2006/relationships/hyperlink" Target="http://www.resurgo.org.uk/spear-programme/the-spear-programme/"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6.m4a"/><Relationship Id="rId7" Type="http://schemas.openxmlformats.org/officeDocument/2006/relationships/image" Target="../media/image3.png"/><Relationship Id="rId2" Type="http://schemas.microsoft.com/office/2007/relationships/media" Target="../media/media26.m4a"/><Relationship Id="rId1" Type="http://schemas.openxmlformats.org/officeDocument/2006/relationships/tags" Target="../tags/tag18.xml"/><Relationship Id="rId6" Type="http://schemas.openxmlformats.org/officeDocument/2006/relationships/hyperlink" Target="https://www.gov.uk/access-to-work" TargetMode="External"/><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nationalcareers.service.gov.uk/careers-advice/career-choices-at-16" TargetMode="External"/><Relationship Id="rId13" Type="http://schemas.openxmlformats.org/officeDocument/2006/relationships/hyperlink" Target="https://www.prospects.ac.uk/" TargetMode="External"/><Relationship Id="rId18" Type="http://schemas.openxmlformats.org/officeDocument/2006/relationships/image" Target="../media/image2.png"/><Relationship Id="rId3" Type="http://schemas.openxmlformats.org/officeDocument/2006/relationships/audio" Target="../media/media27.m4a"/><Relationship Id="rId7" Type="http://schemas.openxmlformats.org/officeDocument/2006/relationships/hyperlink" Target="https://caxtonyouth.org/" TargetMode="External"/><Relationship Id="rId12" Type="http://schemas.openxmlformats.org/officeDocument/2006/relationships/hyperlink" Target="https://councilfordisabledchildren.org.uk/resources-and-help/im-young-person" TargetMode="External"/><Relationship Id="rId17" Type="http://schemas.openxmlformats.org/officeDocument/2006/relationships/image" Target="../media/image13.PNG"/><Relationship Id="rId2" Type="http://schemas.microsoft.com/office/2007/relationships/media" Target="../media/media27.m4a"/><Relationship Id="rId16" Type="http://schemas.openxmlformats.org/officeDocument/2006/relationships/image" Target="../media/image3.png"/><Relationship Id="rId1" Type="http://schemas.openxmlformats.org/officeDocument/2006/relationships/tags" Target="../tags/tag19.xml"/><Relationship Id="rId6" Type="http://schemas.openxmlformats.org/officeDocument/2006/relationships/hyperlink" Target="https://www.bwwmind.org.uk/local-mind-services-london/community-mental-health-services/back-to-work-employment-service/" TargetMode="External"/><Relationship Id="rId11" Type="http://schemas.openxmlformats.org/officeDocument/2006/relationships/hyperlink" Target="https://www.preparingforadulthood.org.uk/" TargetMode="External"/><Relationship Id="rId5" Type="http://schemas.openxmlformats.org/officeDocument/2006/relationships/hyperlink" Target="https://www.befriendafamily.co.uk/" TargetMode="External"/><Relationship Id="rId15" Type="http://schemas.openxmlformats.org/officeDocument/2006/relationships/hyperlink" Target="http://localoffer.westminster.gov.uk/" TargetMode="External"/><Relationship Id="rId10" Type="http://schemas.openxmlformats.org/officeDocument/2006/relationships/hyperlink" Target="https://fisd.westminster.gov.uk/kb5/westminster/fis/advice.page?id=LbMHW9q_lY4" TargetMode="External"/><Relationship Id="rId4" Type="http://schemas.openxmlformats.org/officeDocument/2006/relationships/slideLayout" Target="../slideLayouts/slideLayout2.xml"/><Relationship Id="rId9" Type="http://schemas.openxmlformats.org/officeDocument/2006/relationships/hyperlink" Target="https://www.wppg.org.uk/" TargetMode="External"/><Relationship Id="rId14" Type="http://schemas.openxmlformats.org/officeDocument/2006/relationships/hyperlink" Target="https://www.gov.uk/disabled-students-allowance-dsa"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4.jp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0C28-4A63-45C6-9EF7-94FA54657FBA}"/>
              </a:ext>
            </a:extLst>
          </p:cNvPr>
          <p:cNvSpPr>
            <a:spLocks noGrp="1"/>
          </p:cNvSpPr>
          <p:nvPr>
            <p:ph type="ctrTitle"/>
          </p:nvPr>
        </p:nvSpPr>
        <p:spPr>
          <a:xfrm>
            <a:off x="723901" y="1553651"/>
            <a:ext cx="4725629" cy="2375633"/>
          </a:xfrm>
        </p:spPr>
        <p:txBody>
          <a:bodyPr anchor="b">
            <a:normAutofit/>
          </a:bodyPr>
          <a:lstStyle/>
          <a:p>
            <a:pPr algn="r"/>
            <a:r>
              <a:rPr lang="en-GB" sz="4000" dirty="0">
                <a:solidFill>
                  <a:schemeClr val="accent2">
                    <a:lumMod val="75000"/>
                  </a:schemeClr>
                </a:solidFill>
                <a:latin typeface="Arial" panose="020B0604020202020204" pitchFamily="34" charset="0"/>
                <a:cs typeface="Arial" panose="020B0604020202020204" pitchFamily="34" charset="0"/>
              </a:rPr>
              <a:t>Transition from </a:t>
            </a:r>
            <a:br>
              <a:rPr lang="en-GB" sz="4000" dirty="0">
                <a:solidFill>
                  <a:schemeClr val="accent2">
                    <a:lumMod val="75000"/>
                  </a:schemeClr>
                </a:solidFill>
                <a:latin typeface="Arial" panose="020B0604020202020204" pitchFamily="34" charset="0"/>
                <a:cs typeface="Arial" panose="020B0604020202020204" pitchFamily="34" charset="0"/>
              </a:rPr>
            </a:br>
            <a:r>
              <a:rPr lang="en-GB" sz="4000">
                <a:solidFill>
                  <a:schemeClr val="accent2">
                    <a:lumMod val="75000"/>
                  </a:schemeClr>
                </a:solidFill>
                <a:latin typeface="Arial" panose="020B0604020202020204" pitchFamily="34" charset="0"/>
                <a:cs typeface="Arial" panose="020B0604020202020204" pitchFamily="34" charset="0"/>
              </a:rPr>
              <a:t> Secondary School </a:t>
            </a:r>
            <a:r>
              <a:rPr lang="en-GB" sz="4000" dirty="0">
                <a:solidFill>
                  <a:schemeClr val="accent2">
                    <a:lumMod val="75000"/>
                  </a:schemeClr>
                </a:solidFill>
                <a:latin typeface="Arial" panose="020B0604020202020204" pitchFamily="34" charset="0"/>
                <a:cs typeface="Arial" panose="020B0604020202020204" pitchFamily="34" charset="0"/>
              </a:rPr>
              <a:t>to POST 16  </a:t>
            </a:r>
          </a:p>
        </p:txBody>
      </p:sp>
      <p:sp>
        <p:nvSpPr>
          <p:cNvPr id="3" name="Subtitle 2">
            <a:extLst>
              <a:ext uri="{FF2B5EF4-FFF2-40B4-BE49-F238E27FC236}">
                <a16:creationId xmlns:a16="http://schemas.microsoft.com/office/drawing/2014/main" id="{F27BE83D-D4A7-4685-A0D2-6C543BE0656F}"/>
              </a:ext>
            </a:extLst>
          </p:cNvPr>
          <p:cNvSpPr>
            <a:spLocks noGrp="1"/>
          </p:cNvSpPr>
          <p:nvPr>
            <p:ph type="subTitle" idx="1"/>
          </p:nvPr>
        </p:nvSpPr>
        <p:spPr>
          <a:xfrm>
            <a:off x="723901" y="4294363"/>
            <a:ext cx="4444490" cy="984493"/>
          </a:xfrm>
        </p:spPr>
        <p:txBody>
          <a:bodyPr anchor="t">
            <a:normAutofit lnSpcReduction="10000"/>
          </a:bodyPr>
          <a:lstStyle/>
          <a:p>
            <a:pPr algn="r"/>
            <a:r>
              <a:rPr lang="en-GB" dirty="0">
                <a:solidFill>
                  <a:schemeClr val="accent2">
                    <a:lumMod val="75000"/>
                  </a:schemeClr>
                </a:solidFill>
                <a:latin typeface="Arial" panose="020B0604020202020204" pitchFamily="34" charset="0"/>
                <a:cs typeface="Arial" panose="020B0604020202020204" pitchFamily="34" charset="0"/>
              </a:rPr>
              <a:t>Westminster Information Advice and Support Service (IASS)</a:t>
            </a:r>
          </a:p>
        </p:txBody>
      </p:sp>
      <p:sp>
        <p:nvSpPr>
          <p:cNvPr id="4" name="Slide Number Placeholder 3">
            <a:extLst>
              <a:ext uri="{FF2B5EF4-FFF2-40B4-BE49-F238E27FC236}">
                <a16:creationId xmlns:a16="http://schemas.microsoft.com/office/drawing/2014/main" id="{139ECA60-A205-440E-A55B-B2691401D7C2}"/>
              </a:ext>
            </a:extLst>
          </p:cNvPr>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9" name="Picture 8" descr="IASS_logo_WEB">
            <a:extLst>
              <a:ext uri="{FF2B5EF4-FFF2-40B4-BE49-F238E27FC236}">
                <a16:creationId xmlns:a16="http://schemas.microsoft.com/office/drawing/2014/main" id="{47F8EDEA-A957-497B-883E-0CC13E4BACEA}"/>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5756564" y="2741468"/>
            <a:ext cx="1670506" cy="1296728"/>
          </a:xfrm>
          <a:prstGeom prst="rect">
            <a:avLst/>
          </a:prstGeom>
          <a:noFill/>
        </p:spPr>
      </p:pic>
      <p:pic>
        <p:nvPicPr>
          <p:cNvPr id="7" name="Audio 6">
            <a:hlinkClick r:id="" action="ppaction://media"/>
            <a:extLst>
              <a:ext uri="{FF2B5EF4-FFF2-40B4-BE49-F238E27FC236}">
                <a16:creationId xmlns:a16="http://schemas.microsoft.com/office/drawing/2014/main" id="{85A80A11-E234-4FB8-852E-D422E4084E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30674" y="6337300"/>
            <a:ext cx="304800" cy="304800"/>
          </a:xfrm>
          <a:prstGeom prst="rect">
            <a:avLst/>
          </a:prstGeom>
        </p:spPr>
      </p:pic>
    </p:spTree>
    <p:extLst>
      <p:ext uri="{BB962C8B-B14F-4D97-AF65-F5344CB8AC3E}">
        <p14:creationId xmlns:p14="http://schemas.microsoft.com/office/powerpoint/2010/main" val="3925406242"/>
      </p:ext>
    </p:extLst>
  </p:cSld>
  <p:clrMapOvr>
    <a:masterClrMapping/>
  </p:clrMapOvr>
  <mc:AlternateContent xmlns:mc="http://schemas.openxmlformats.org/markup-compatibility/2006" xmlns:p14="http://schemas.microsoft.com/office/powerpoint/2010/main">
    <mc:Choice Requires="p14">
      <p:transition spd="slow" p14:dur="2000" advTm="9010"/>
    </mc:Choice>
    <mc:Fallback xmlns="">
      <p:transition spd="slow" advTm="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6D3A8-9D5D-4ABC-95C0-4E38296160A2}"/>
              </a:ext>
            </a:extLst>
          </p:cNvPr>
          <p:cNvSpPr>
            <a:spLocks noGrp="1"/>
          </p:cNvSpPr>
          <p:nvPr>
            <p:ph type="title"/>
          </p:nvPr>
        </p:nvSpPr>
        <p:spPr/>
        <p:txBody>
          <a:bodyPr/>
          <a:lstStyle/>
          <a:p>
            <a:r>
              <a:rPr lang="en-GB" sz="4000" dirty="0">
                <a:solidFill>
                  <a:schemeClr val="accent2">
                    <a:lumMod val="75000"/>
                  </a:schemeClr>
                </a:solidFill>
                <a:latin typeface="Arial" panose="020B0604020202020204" pitchFamily="34" charset="0"/>
                <a:cs typeface="Arial" panose="020B0604020202020204" pitchFamily="34" charset="0"/>
              </a:rPr>
              <a:t>Results</a:t>
            </a:r>
            <a:r>
              <a:rPr lang="en-GB" dirty="0">
                <a:solidFill>
                  <a:schemeClr val="accent2">
                    <a:lumMod val="75000"/>
                  </a:schemeClr>
                </a:solidFill>
              </a:rPr>
              <a:t> </a:t>
            </a:r>
          </a:p>
        </p:txBody>
      </p:sp>
      <p:sp>
        <p:nvSpPr>
          <p:cNvPr id="3" name="Content Placeholder 2">
            <a:extLst>
              <a:ext uri="{FF2B5EF4-FFF2-40B4-BE49-F238E27FC236}">
                <a16:creationId xmlns:a16="http://schemas.microsoft.com/office/drawing/2014/main" id="{87B21D66-DA74-4DDB-A29B-930CAD1F0DAE}"/>
              </a:ext>
            </a:extLst>
          </p:cNvPr>
          <p:cNvSpPr>
            <a:spLocks noGrp="1"/>
          </p:cNvSpPr>
          <p:nvPr>
            <p:ph idx="1"/>
          </p:nvPr>
        </p:nvSpPr>
        <p:spPr>
          <a:xfrm>
            <a:off x="689316" y="1551708"/>
            <a:ext cx="7695029" cy="5018697"/>
          </a:xfrm>
        </p:spPr>
        <p:txBody>
          <a:bodyPr>
            <a:normAutofit fontScale="92500" lnSpcReduction="10000"/>
          </a:bodyPr>
          <a:lstStyle/>
          <a:p>
            <a:pPr marL="457200" indent="-457200">
              <a:buFont typeface="+mj-lt"/>
              <a:buAutoNum type="arabicPeriod"/>
            </a:pPr>
            <a:endParaRPr lang="en-GB" sz="2200"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marL="0" indent="0" algn="l">
              <a:buNone/>
            </a:pPr>
            <a:r>
              <a:rPr lang="en-GB" sz="2200" i="0" dirty="0">
                <a:solidFill>
                  <a:srgbClr val="002060"/>
                </a:solidFill>
                <a:effectLst/>
                <a:latin typeface="Arial" panose="020B0604020202020204" pitchFamily="34" charset="0"/>
                <a:cs typeface="Arial" panose="020B0604020202020204" pitchFamily="34" charset="0"/>
              </a:rPr>
              <a:t>Results day for GCSE students will be on </a:t>
            </a:r>
            <a:r>
              <a:rPr lang="en-GB" sz="2200" b="1" i="0" dirty="0">
                <a:solidFill>
                  <a:srgbClr val="002060"/>
                </a:solidFill>
                <a:effectLst/>
                <a:latin typeface="Arial" panose="020B0604020202020204" pitchFamily="34" charset="0"/>
                <a:cs typeface="Arial" panose="020B0604020202020204" pitchFamily="34" charset="0"/>
              </a:rPr>
              <a:t>Thursday </a:t>
            </a:r>
            <a:r>
              <a:rPr lang="en-GB" sz="2200" b="1" dirty="0">
                <a:solidFill>
                  <a:srgbClr val="002060"/>
                </a:solidFill>
                <a:latin typeface="Arial" panose="020B0604020202020204" pitchFamily="34" charset="0"/>
                <a:cs typeface="Arial" panose="020B0604020202020204" pitchFamily="34" charset="0"/>
              </a:rPr>
              <a:t>25</a:t>
            </a:r>
            <a:r>
              <a:rPr lang="en-GB" sz="2200" b="1" baseline="30000" dirty="0">
                <a:solidFill>
                  <a:srgbClr val="002060"/>
                </a:solidFill>
                <a:latin typeface="Arial" panose="020B0604020202020204" pitchFamily="34" charset="0"/>
                <a:cs typeface="Arial" panose="020B0604020202020204" pitchFamily="34" charset="0"/>
              </a:rPr>
              <a:t>th</a:t>
            </a:r>
            <a:r>
              <a:rPr lang="en-GB" sz="2200" b="1" dirty="0">
                <a:solidFill>
                  <a:srgbClr val="002060"/>
                </a:solidFill>
                <a:latin typeface="Arial" panose="020B0604020202020204" pitchFamily="34" charset="0"/>
                <a:cs typeface="Arial" panose="020B0604020202020204" pitchFamily="34" charset="0"/>
              </a:rPr>
              <a:t> </a:t>
            </a:r>
            <a:r>
              <a:rPr lang="en-GB" sz="2200" b="1" i="0" dirty="0">
                <a:solidFill>
                  <a:srgbClr val="002060"/>
                </a:solidFill>
                <a:effectLst/>
                <a:latin typeface="Arial" panose="020B0604020202020204" pitchFamily="34" charset="0"/>
                <a:cs typeface="Arial" panose="020B0604020202020204" pitchFamily="34" charset="0"/>
              </a:rPr>
              <a:t> August 2022</a:t>
            </a:r>
          </a:p>
          <a:p>
            <a:pPr marL="0" indent="0" algn="l">
              <a:buNone/>
            </a:pPr>
            <a:endParaRPr lang="en-GB" sz="2200" b="1" i="0" dirty="0">
              <a:solidFill>
                <a:srgbClr val="002060"/>
              </a:solidFill>
              <a:effectLst/>
              <a:latin typeface="Arial" panose="020B0604020202020204" pitchFamily="34" charset="0"/>
              <a:cs typeface="Arial" panose="020B0604020202020204" pitchFamily="34" charset="0"/>
            </a:endParaRPr>
          </a:p>
          <a:p>
            <a:pPr marL="0" indent="0" algn="l">
              <a:buNone/>
            </a:pPr>
            <a:r>
              <a:rPr lang="en-GB" sz="2200" i="0" dirty="0">
                <a:solidFill>
                  <a:srgbClr val="002060"/>
                </a:solidFill>
                <a:effectLst/>
                <a:latin typeface="Arial" panose="020B0604020202020204" pitchFamily="34" charset="0"/>
                <a:cs typeface="Arial" panose="020B0604020202020204" pitchFamily="34" charset="0"/>
              </a:rPr>
              <a:t>Results day for A level students will be on </a:t>
            </a:r>
            <a:r>
              <a:rPr lang="en-GB" sz="2200" b="1" i="0" dirty="0">
                <a:solidFill>
                  <a:srgbClr val="002060"/>
                </a:solidFill>
                <a:effectLst/>
                <a:latin typeface="Arial" panose="020B0604020202020204" pitchFamily="34" charset="0"/>
                <a:cs typeface="Arial" panose="020B0604020202020204" pitchFamily="34" charset="0"/>
              </a:rPr>
              <a:t>Thursday 18</a:t>
            </a:r>
            <a:r>
              <a:rPr lang="en-GB" sz="2200" b="1" i="0" baseline="30000" dirty="0">
                <a:solidFill>
                  <a:srgbClr val="002060"/>
                </a:solidFill>
                <a:effectLst/>
                <a:latin typeface="Arial" panose="020B0604020202020204" pitchFamily="34" charset="0"/>
                <a:cs typeface="Arial" panose="020B0604020202020204" pitchFamily="34" charset="0"/>
              </a:rPr>
              <a:t>th</a:t>
            </a:r>
            <a:r>
              <a:rPr lang="en-GB" sz="2200" b="1" i="0" dirty="0">
                <a:solidFill>
                  <a:srgbClr val="002060"/>
                </a:solidFill>
                <a:effectLst/>
                <a:latin typeface="Arial" panose="020B0604020202020204" pitchFamily="34" charset="0"/>
                <a:cs typeface="Arial" panose="020B0604020202020204" pitchFamily="34" charset="0"/>
              </a:rPr>
              <a:t> August 2022</a:t>
            </a:r>
          </a:p>
          <a:p>
            <a:pPr marL="0" indent="0" algn="l">
              <a:buNone/>
            </a:pPr>
            <a:endParaRPr lang="en-GB" sz="2200" b="1" i="0" dirty="0">
              <a:solidFill>
                <a:srgbClr val="002060"/>
              </a:solidFill>
              <a:effectLst/>
              <a:latin typeface="Arial" panose="020B0604020202020204" pitchFamily="34" charset="0"/>
              <a:cs typeface="Arial" panose="020B0604020202020204" pitchFamily="34" charset="0"/>
            </a:endParaRPr>
          </a:p>
          <a:p>
            <a:pPr marL="0" indent="0">
              <a:buNone/>
            </a:pPr>
            <a:r>
              <a:rPr lang="en-GB" sz="2200" dirty="0">
                <a:solidFill>
                  <a:srgbClr val="002060"/>
                </a:solidFill>
                <a:effectLst/>
                <a:latin typeface="Arial" panose="020B0604020202020204" pitchFamily="34" charset="0"/>
                <a:ea typeface="Arial" panose="020B0604020202020204" pitchFamily="34" charset="0"/>
                <a:cs typeface="Arial" panose="020B0604020202020204" pitchFamily="34" charset="0"/>
              </a:rPr>
              <a:t>If you don’t get the results you expected…</a:t>
            </a:r>
          </a:p>
          <a:p>
            <a:r>
              <a:rPr lang="en-GB" sz="2200" i="0" dirty="0">
                <a:solidFill>
                  <a:srgbClr val="002060"/>
                </a:solidFill>
                <a:effectLst/>
                <a:latin typeface="Arial" panose="020B0604020202020204" pitchFamily="34" charset="0"/>
                <a:cs typeface="Arial" panose="020B0604020202020204" pitchFamily="34" charset="0"/>
              </a:rPr>
              <a:t>Speak to the college, school, or training provider you planned to go to. They may still take you, especially if you only just missed out on your grades. </a:t>
            </a:r>
          </a:p>
          <a:p>
            <a:r>
              <a:rPr lang="en-GB" sz="2200" i="0" dirty="0">
                <a:solidFill>
                  <a:srgbClr val="002060"/>
                </a:solidFill>
                <a:effectLst/>
                <a:latin typeface="Arial" panose="020B0604020202020204" pitchFamily="34" charset="0"/>
                <a:cs typeface="Arial" panose="020B0604020202020204" pitchFamily="34" charset="0"/>
              </a:rPr>
              <a:t>Talk to your teachers and family about your options. </a:t>
            </a:r>
            <a:endParaRPr lang="en-GB" sz="2200" dirty="0">
              <a:solidFill>
                <a:srgbClr val="002060"/>
              </a:solidFill>
              <a:latin typeface="Arial" panose="020B0604020202020204" pitchFamily="34" charset="0"/>
              <a:cs typeface="Arial" panose="020B0604020202020204" pitchFamily="34" charset="0"/>
            </a:endParaRPr>
          </a:p>
          <a:p>
            <a:r>
              <a:rPr lang="en-GB" sz="2200" i="0" dirty="0">
                <a:solidFill>
                  <a:srgbClr val="002060"/>
                </a:solidFill>
                <a:effectLst/>
                <a:latin typeface="Arial" panose="020B0604020202020204" pitchFamily="34" charset="0"/>
                <a:cs typeface="Arial" panose="020B0604020202020204" pitchFamily="34" charset="0"/>
              </a:rPr>
              <a:t>Speak to teachers and </a:t>
            </a:r>
            <a:r>
              <a:rPr lang="en-GB" sz="2200" dirty="0">
                <a:solidFill>
                  <a:srgbClr val="002060"/>
                </a:solidFill>
                <a:latin typeface="Arial" panose="020B0604020202020204" pitchFamily="34" charset="0"/>
                <a:cs typeface="Arial" panose="020B0604020202020204" pitchFamily="34" charset="0"/>
              </a:rPr>
              <a:t>check with your chosen school or college about re-sitting exams. </a:t>
            </a:r>
          </a:p>
          <a:p>
            <a:r>
              <a:rPr lang="en-GB" sz="2200" dirty="0">
                <a:solidFill>
                  <a:srgbClr val="002060"/>
                </a:solidFill>
                <a:latin typeface="Arial" panose="020B0604020202020204" pitchFamily="34" charset="0"/>
                <a:ea typeface="Arial" panose="020B0604020202020204" pitchFamily="34" charset="0"/>
                <a:cs typeface="Arial" panose="020B0604020202020204" pitchFamily="34" charset="0"/>
              </a:rPr>
              <a:t>Contact us for additional advice on our helpline </a:t>
            </a:r>
            <a:r>
              <a:rPr lang="en-GB" sz="2200" dirty="0">
                <a:solidFill>
                  <a:srgbClr val="002060"/>
                </a:solidFill>
                <a:latin typeface="Arial" panose="020B0604020202020204" pitchFamily="34" charset="0"/>
                <a:cs typeface="Arial" panose="020B0604020202020204" pitchFamily="34" charset="0"/>
              </a:rPr>
              <a:t>020 7641 5355</a:t>
            </a:r>
          </a:p>
          <a:p>
            <a:pPr marL="0" indent="0" algn="l">
              <a:buNone/>
            </a:pPr>
            <a:endParaRPr lang="en-GB" sz="1600"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pic>
        <p:nvPicPr>
          <p:cNvPr id="4" name="Picture 2" descr="IASS_logo_WEB">
            <a:extLst>
              <a:ext uri="{FF2B5EF4-FFF2-40B4-BE49-F238E27FC236}">
                <a16:creationId xmlns:a16="http://schemas.microsoft.com/office/drawing/2014/main" id="{91298B9F-0109-4066-827C-8BDC228FF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6D769F57-4F61-468C-953D-EB87C34177C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677927574"/>
      </p:ext>
    </p:extLst>
  </p:cSld>
  <p:clrMapOvr>
    <a:masterClrMapping/>
  </p:clrMapOvr>
  <mc:AlternateContent xmlns:mc="http://schemas.openxmlformats.org/markup-compatibility/2006">
    <mc:Choice xmlns:p14="http://schemas.microsoft.com/office/powerpoint/2010/main" Requires="p14">
      <p:transition spd="slow" p14:dur="2000" advTm="67470"/>
    </mc:Choice>
    <mc:Fallback>
      <p:transition spd="slow" advTm="67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6653-C55B-4AB3-8B4E-2D826AF215C6}"/>
              </a:ext>
            </a:extLst>
          </p:cNvPr>
          <p:cNvSpPr>
            <a:spLocks noGrp="1"/>
          </p:cNvSpPr>
          <p:nvPr>
            <p:ph type="title"/>
          </p:nvPr>
        </p:nvSpPr>
        <p:spPr>
          <a:xfrm>
            <a:off x="628650" y="365127"/>
            <a:ext cx="7886700" cy="981536"/>
          </a:xfrm>
        </p:spPr>
        <p:txBody>
          <a:bodyPr>
            <a:normAutofit/>
          </a:bodyPr>
          <a:lstStyle/>
          <a:p>
            <a:r>
              <a:rPr lang="en-GB" sz="4000" dirty="0">
                <a:solidFill>
                  <a:schemeClr val="accent2">
                    <a:lumMod val="75000"/>
                  </a:schemeClr>
                </a:solidFill>
                <a:latin typeface="Arial" panose="020B0604020202020204" pitchFamily="34" charset="0"/>
                <a:cs typeface="Arial" panose="020B0604020202020204" pitchFamily="34" charset="0"/>
              </a:rPr>
              <a:t>Placement offers</a:t>
            </a:r>
          </a:p>
        </p:txBody>
      </p:sp>
      <p:sp>
        <p:nvSpPr>
          <p:cNvPr id="3" name="Content Placeholder 2">
            <a:extLst>
              <a:ext uri="{FF2B5EF4-FFF2-40B4-BE49-F238E27FC236}">
                <a16:creationId xmlns:a16="http://schemas.microsoft.com/office/drawing/2014/main" id="{6EF4C29F-AFBF-48E1-96E4-FD87F4E03B3C}"/>
              </a:ext>
            </a:extLst>
          </p:cNvPr>
          <p:cNvSpPr>
            <a:spLocks noGrp="1"/>
          </p:cNvSpPr>
          <p:nvPr>
            <p:ph idx="1"/>
          </p:nvPr>
        </p:nvSpPr>
        <p:spPr>
          <a:xfrm>
            <a:off x="628649" y="1637070"/>
            <a:ext cx="7639744" cy="4935525"/>
          </a:xfrm>
        </p:spPr>
        <p:txBody>
          <a:bodyPr>
            <a:noAutofit/>
          </a:bodyPr>
          <a:lstStyle/>
          <a:p>
            <a:pPr marL="0" indent="0" algn="l">
              <a:buNone/>
            </a:pPr>
            <a:r>
              <a:rPr lang="en-GB" sz="2000" b="1" dirty="0">
                <a:solidFill>
                  <a:srgbClr val="002060"/>
                </a:solidFill>
                <a:latin typeface="Arial" panose="020B0604020202020204" pitchFamily="34" charset="0"/>
                <a:cs typeface="Arial" panose="020B0604020202020204" pitchFamily="34" charset="0"/>
              </a:rPr>
              <a:t>Conditional</a:t>
            </a:r>
            <a:r>
              <a:rPr lang="en-GB" sz="2000" dirty="0">
                <a:solidFill>
                  <a:srgbClr val="002060"/>
                </a:solidFill>
                <a:latin typeface="Arial" panose="020B0604020202020204" pitchFamily="34" charset="0"/>
                <a:cs typeface="Arial" panose="020B0604020202020204" pitchFamily="34" charset="0"/>
              </a:rPr>
              <a:t>:</a:t>
            </a:r>
          </a:p>
          <a:p>
            <a:r>
              <a:rPr lang="en-GB" sz="2000" dirty="0">
                <a:solidFill>
                  <a:srgbClr val="002060"/>
                </a:solidFill>
                <a:latin typeface="Arial" panose="020B0604020202020204" pitchFamily="34" charset="0"/>
                <a:cs typeface="Arial" panose="020B0604020202020204" pitchFamily="34" charset="0"/>
              </a:rPr>
              <a:t>Show the conditions that you have to meet before you will get a place.</a:t>
            </a:r>
          </a:p>
          <a:p>
            <a:pPr marL="0" indent="0" algn="l">
              <a:buNone/>
            </a:pPr>
            <a:endParaRPr lang="en-GB" sz="2000" b="1" dirty="0">
              <a:solidFill>
                <a:srgbClr val="002060"/>
              </a:solidFill>
              <a:latin typeface="Arial" panose="020B0604020202020204" pitchFamily="34" charset="0"/>
              <a:cs typeface="Arial" panose="020B0604020202020204" pitchFamily="34" charset="0"/>
            </a:endParaRPr>
          </a:p>
          <a:p>
            <a:pPr marL="0" indent="0" algn="l">
              <a:buNone/>
            </a:pPr>
            <a:r>
              <a:rPr lang="en-GB" sz="2000" b="1" dirty="0">
                <a:solidFill>
                  <a:srgbClr val="002060"/>
                </a:solidFill>
                <a:latin typeface="Arial" panose="020B0604020202020204" pitchFamily="34" charset="0"/>
                <a:cs typeface="Arial" panose="020B0604020202020204" pitchFamily="34" charset="0"/>
              </a:rPr>
              <a:t>Unconditional</a:t>
            </a:r>
            <a:r>
              <a:rPr lang="en-GB" sz="2000" dirty="0">
                <a:solidFill>
                  <a:srgbClr val="002060"/>
                </a:solidFill>
                <a:latin typeface="Arial" panose="020B0604020202020204" pitchFamily="34" charset="0"/>
                <a:cs typeface="Arial" panose="020B0604020202020204" pitchFamily="34" charset="0"/>
              </a:rPr>
              <a:t>: </a:t>
            </a:r>
          </a:p>
          <a:p>
            <a:r>
              <a:rPr lang="en-GB" sz="2000" i="0" dirty="0">
                <a:solidFill>
                  <a:srgbClr val="002060"/>
                </a:solidFill>
                <a:effectLst/>
                <a:latin typeface="Arial" panose="020B0604020202020204" pitchFamily="34" charset="0"/>
                <a:cs typeface="Arial" panose="020B0604020202020204" pitchFamily="34" charset="0"/>
              </a:rPr>
              <a:t>These mean you've already met the entry requirements, so the place is yours if you want it! </a:t>
            </a:r>
          </a:p>
          <a:p>
            <a:pPr marL="0" indent="0" algn="l">
              <a:buNone/>
            </a:pPr>
            <a:endParaRPr lang="en-GB" sz="2000" b="1" i="0" dirty="0">
              <a:solidFill>
                <a:srgbClr val="002060"/>
              </a:solidFill>
              <a:effectLst/>
              <a:latin typeface="Arial" panose="020B0604020202020204" pitchFamily="34" charset="0"/>
              <a:cs typeface="Arial" panose="020B0604020202020204" pitchFamily="34" charset="0"/>
            </a:endParaRPr>
          </a:p>
          <a:p>
            <a:pPr marL="0" indent="0" algn="l">
              <a:buNone/>
            </a:pPr>
            <a:r>
              <a:rPr lang="en-GB" sz="2000" b="1" i="0" dirty="0">
                <a:solidFill>
                  <a:srgbClr val="002060"/>
                </a:solidFill>
                <a:effectLst/>
                <a:latin typeface="Arial" panose="020B0604020202020204" pitchFamily="34" charset="0"/>
                <a:cs typeface="Arial" panose="020B0604020202020204" pitchFamily="34" charset="0"/>
              </a:rPr>
              <a:t>Unsuccessful or withdrawn choices:</a:t>
            </a:r>
          </a:p>
          <a:p>
            <a:pPr algn="l"/>
            <a:r>
              <a:rPr lang="en-GB" sz="2000" b="0" i="0" dirty="0">
                <a:solidFill>
                  <a:srgbClr val="002060"/>
                </a:solidFill>
                <a:effectLst/>
                <a:latin typeface="Arial" panose="020B0604020202020204" pitchFamily="34" charset="0"/>
                <a:cs typeface="Arial" panose="020B0604020202020204" pitchFamily="34" charset="0"/>
              </a:rPr>
              <a:t>A withdrawn application means a course choice has been withdrawn by either you or the college. </a:t>
            </a:r>
          </a:p>
          <a:p>
            <a:pPr algn="l"/>
            <a:r>
              <a:rPr lang="en-GB" sz="2000" b="0" i="0" dirty="0">
                <a:solidFill>
                  <a:srgbClr val="002060"/>
                </a:solidFill>
                <a:effectLst/>
                <a:latin typeface="Arial" panose="020B0604020202020204" pitchFamily="34" charset="0"/>
                <a:cs typeface="Arial" panose="020B0604020202020204" pitchFamily="34" charset="0"/>
              </a:rPr>
              <a:t>An unsuccessful application means they've decided not to offer you a place on the course.</a:t>
            </a:r>
          </a:p>
        </p:txBody>
      </p:sp>
      <p:pic>
        <p:nvPicPr>
          <p:cNvPr id="5" name="Picture 2" descr="IASS_logo_WEB">
            <a:extLst>
              <a:ext uri="{FF2B5EF4-FFF2-40B4-BE49-F238E27FC236}">
                <a16:creationId xmlns:a16="http://schemas.microsoft.com/office/drawing/2014/main" id="{57537609-6FD7-41A6-B8D5-A73119FA4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udio 14">
            <a:hlinkClick r:id="" action="ppaction://media"/>
            <a:extLst>
              <a:ext uri="{FF2B5EF4-FFF2-40B4-BE49-F238E27FC236}">
                <a16:creationId xmlns:a16="http://schemas.microsoft.com/office/drawing/2014/main" id="{02280410-9EF3-4DD6-BB6A-6C75654ED0D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513071327"/>
      </p:ext>
    </p:extLst>
  </p:cSld>
  <p:clrMapOvr>
    <a:masterClrMapping/>
  </p:clrMapOvr>
  <mc:AlternateContent xmlns:mc="http://schemas.openxmlformats.org/markup-compatibility/2006">
    <mc:Choice xmlns:p14="http://schemas.microsoft.com/office/powerpoint/2010/main" Requires="p14">
      <p:transition spd="slow" p14:dur="2000" advTm="82556"/>
    </mc:Choice>
    <mc:Fallback>
      <p:transition spd="slow" advTm="82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5"/>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FE7A-1782-49CF-96B1-E790CE936FC1}"/>
              </a:ext>
            </a:extLst>
          </p:cNvPr>
          <p:cNvSpPr>
            <a:spLocks noGrp="1"/>
          </p:cNvSpPr>
          <p:nvPr>
            <p:ph type="title"/>
          </p:nvPr>
        </p:nvSpPr>
        <p:spPr>
          <a:xfrm>
            <a:off x="527591" y="538543"/>
            <a:ext cx="6400519" cy="1250988"/>
          </a:xfrm>
        </p:spPr>
        <p:txBody>
          <a:bodyPr>
            <a:normAutofit/>
          </a:bodyPr>
          <a:lstStyle/>
          <a:p>
            <a:r>
              <a:rPr lang="en-GB" sz="4000" cap="none" dirty="0">
                <a:solidFill>
                  <a:schemeClr val="accent2">
                    <a:lumMod val="75000"/>
                  </a:schemeClr>
                </a:solidFill>
                <a:latin typeface="Arial" panose="020B0604020202020204" pitchFamily="34" charset="0"/>
                <a:cs typeface="Arial" panose="020B0604020202020204" pitchFamily="34" charset="0"/>
              </a:rPr>
              <a:t>What does the law say?</a:t>
            </a:r>
            <a:endParaRPr lang="en-GB" sz="4000"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037878D-BED2-456C-BF22-7015C00CD7B7}"/>
              </a:ext>
            </a:extLst>
          </p:cNvPr>
          <p:cNvSpPr>
            <a:spLocks noGrp="1"/>
          </p:cNvSpPr>
          <p:nvPr>
            <p:ph idx="1"/>
          </p:nvPr>
        </p:nvSpPr>
        <p:spPr>
          <a:xfrm>
            <a:off x="527591" y="1855606"/>
            <a:ext cx="8049818" cy="4633575"/>
          </a:xfrm>
        </p:spPr>
        <p:txBody>
          <a:bodyPr>
            <a:noAutofit/>
          </a:bodyPr>
          <a:lstStyle/>
          <a:p>
            <a:pPr marL="0" indent="0">
              <a:lnSpc>
                <a:spcPct val="100000"/>
              </a:lnSpc>
              <a:spcBef>
                <a:spcPts val="0"/>
              </a:spcBef>
              <a:buNone/>
            </a:pPr>
            <a:r>
              <a:rPr lang="en-GB" sz="2000" kern="0" dirty="0">
                <a:solidFill>
                  <a:srgbClr val="002060"/>
                </a:solidFill>
                <a:latin typeface="Arial" panose="020B0604020202020204" pitchFamily="34" charset="0"/>
                <a:cs typeface="Arial" panose="020B0604020202020204" pitchFamily="34" charset="0"/>
              </a:rPr>
              <a:t>SEND Code of Practice (2015):</a:t>
            </a:r>
          </a:p>
          <a:p>
            <a:pPr marL="0" indent="0">
              <a:lnSpc>
                <a:spcPct val="100000"/>
              </a:lnSpc>
              <a:spcBef>
                <a:spcPts val="0"/>
              </a:spcBef>
              <a:buNone/>
            </a:pPr>
            <a:endParaRPr lang="en-GB" sz="2000" kern="0" dirty="0">
              <a:solidFill>
                <a:srgbClr val="002060"/>
              </a:solidFill>
              <a:latin typeface="Arial" panose="020B0604020202020204" pitchFamily="34" charset="0"/>
              <a:cs typeface="Arial" panose="020B0604020202020204" pitchFamily="34" charset="0"/>
            </a:endParaRPr>
          </a:p>
          <a:p>
            <a:pPr marL="0" indent="0">
              <a:lnSpc>
                <a:spcPct val="100000"/>
              </a:lnSpc>
              <a:spcBef>
                <a:spcPts val="0"/>
              </a:spcBef>
              <a:buNone/>
            </a:pPr>
            <a:r>
              <a:rPr lang="en-GB" sz="2000" kern="0" dirty="0">
                <a:solidFill>
                  <a:srgbClr val="002060"/>
                </a:solidFill>
                <a:latin typeface="Arial" panose="020B0604020202020204" pitchFamily="34" charset="0"/>
                <a:cs typeface="Arial" panose="020B0604020202020204" pitchFamily="34" charset="0"/>
              </a:rPr>
              <a:t>Section 7.5 says</a:t>
            </a:r>
          </a:p>
          <a:p>
            <a:pPr>
              <a:lnSpc>
                <a:spcPct val="100000"/>
              </a:lnSpc>
              <a:spcBef>
                <a:spcPts val="0"/>
              </a:spcBef>
            </a:pPr>
            <a:r>
              <a:rPr lang="en-GB" sz="2000" kern="0" dirty="0">
                <a:solidFill>
                  <a:srgbClr val="002060"/>
                </a:solidFill>
                <a:latin typeface="Arial" panose="020B0604020202020204" pitchFamily="34" charset="0"/>
                <a:cs typeface="Arial" panose="020B0604020202020204" pitchFamily="34" charset="0"/>
              </a:rPr>
              <a:t>Colleges should be </a:t>
            </a:r>
            <a:r>
              <a:rPr lang="en-GB" sz="2000" u="sng" kern="0" dirty="0">
                <a:solidFill>
                  <a:srgbClr val="002060"/>
                </a:solidFill>
                <a:latin typeface="Arial" panose="020B0604020202020204" pitchFamily="34" charset="0"/>
                <a:cs typeface="Arial" panose="020B0604020202020204" pitchFamily="34" charset="0"/>
              </a:rPr>
              <a:t>ambitious </a:t>
            </a:r>
            <a:r>
              <a:rPr lang="en-GB" sz="2000" kern="0" dirty="0">
                <a:solidFill>
                  <a:srgbClr val="002060"/>
                </a:solidFill>
                <a:latin typeface="Arial" panose="020B0604020202020204" pitchFamily="34" charset="0"/>
                <a:cs typeface="Arial" panose="020B0604020202020204" pitchFamily="34" charset="0"/>
              </a:rPr>
              <a:t>for young people with SEN, whatever their needs and whatever their level of study. </a:t>
            </a:r>
          </a:p>
          <a:p>
            <a:pPr>
              <a:lnSpc>
                <a:spcPct val="100000"/>
              </a:lnSpc>
              <a:spcBef>
                <a:spcPts val="0"/>
              </a:spcBef>
            </a:pPr>
            <a:r>
              <a:rPr lang="en-GB" sz="2000" kern="0" dirty="0">
                <a:solidFill>
                  <a:srgbClr val="002060"/>
                </a:solidFill>
                <a:latin typeface="Arial" panose="020B0604020202020204" pitchFamily="34" charset="0"/>
                <a:cs typeface="Arial" panose="020B0604020202020204" pitchFamily="34" charset="0"/>
              </a:rPr>
              <a:t>They should focus on supporting young people so they can progress and reach positive destinations in adult life. </a:t>
            </a:r>
          </a:p>
          <a:p>
            <a:pPr>
              <a:lnSpc>
                <a:spcPct val="100000"/>
              </a:lnSpc>
              <a:spcBef>
                <a:spcPts val="0"/>
              </a:spcBef>
            </a:pPr>
            <a:r>
              <a:rPr lang="en-GB" sz="2000" kern="0" dirty="0">
                <a:solidFill>
                  <a:srgbClr val="002060"/>
                </a:solidFill>
                <a:latin typeface="Arial" panose="020B0604020202020204" pitchFamily="34" charset="0"/>
                <a:cs typeface="Arial" panose="020B0604020202020204" pitchFamily="34" charset="0"/>
              </a:rPr>
              <a:t>These destinations include: </a:t>
            </a:r>
          </a:p>
          <a:p>
            <a:pPr lvl="1">
              <a:lnSpc>
                <a:spcPct val="100000"/>
              </a:lnSpc>
              <a:spcBef>
                <a:spcPts val="0"/>
              </a:spcBef>
            </a:pPr>
            <a:r>
              <a:rPr lang="en-GB" sz="1600" kern="0" dirty="0">
                <a:solidFill>
                  <a:srgbClr val="002060"/>
                </a:solidFill>
                <a:latin typeface="Arial" panose="020B0604020202020204" pitchFamily="34" charset="0"/>
                <a:cs typeface="Arial" panose="020B0604020202020204" pitchFamily="34" charset="0"/>
              </a:rPr>
              <a:t>higher education </a:t>
            </a:r>
          </a:p>
          <a:p>
            <a:pPr lvl="1">
              <a:lnSpc>
                <a:spcPct val="100000"/>
              </a:lnSpc>
              <a:spcBef>
                <a:spcPts val="0"/>
              </a:spcBef>
            </a:pPr>
            <a:r>
              <a:rPr lang="en-GB" sz="1600" kern="0" dirty="0">
                <a:solidFill>
                  <a:srgbClr val="002060"/>
                </a:solidFill>
                <a:latin typeface="Arial" panose="020B0604020202020204" pitchFamily="34" charset="0"/>
                <a:cs typeface="Arial" panose="020B0604020202020204" pitchFamily="34" charset="0"/>
              </a:rPr>
              <a:t>further training or employment</a:t>
            </a:r>
          </a:p>
          <a:p>
            <a:pPr lvl="1">
              <a:lnSpc>
                <a:spcPct val="100000"/>
              </a:lnSpc>
              <a:spcBef>
                <a:spcPts val="0"/>
              </a:spcBef>
            </a:pPr>
            <a:r>
              <a:rPr lang="en-GB" sz="1600" kern="0" dirty="0">
                <a:solidFill>
                  <a:srgbClr val="002060"/>
                </a:solidFill>
                <a:latin typeface="Arial" panose="020B0604020202020204" pitchFamily="34" charset="0"/>
                <a:cs typeface="Arial" panose="020B0604020202020204" pitchFamily="34" charset="0"/>
              </a:rPr>
              <a:t>independent living </a:t>
            </a:r>
          </a:p>
          <a:p>
            <a:pPr lvl="1">
              <a:lnSpc>
                <a:spcPct val="100000"/>
              </a:lnSpc>
              <a:spcBef>
                <a:spcPts val="0"/>
              </a:spcBef>
            </a:pPr>
            <a:r>
              <a:rPr lang="en-GB" sz="1600" kern="0" dirty="0">
                <a:solidFill>
                  <a:srgbClr val="002060"/>
                </a:solidFill>
                <a:latin typeface="Arial" panose="020B0604020202020204" pitchFamily="34" charset="0"/>
                <a:cs typeface="Arial" panose="020B0604020202020204" pitchFamily="34" charset="0"/>
              </a:rPr>
              <a:t>good health </a:t>
            </a:r>
          </a:p>
          <a:p>
            <a:pPr lvl="1">
              <a:lnSpc>
                <a:spcPct val="100000"/>
              </a:lnSpc>
              <a:spcBef>
                <a:spcPts val="0"/>
              </a:spcBef>
            </a:pPr>
            <a:r>
              <a:rPr lang="en-GB" sz="1600" kern="0" dirty="0">
                <a:solidFill>
                  <a:srgbClr val="002060"/>
                </a:solidFill>
                <a:latin typeface="Arial" panose="020B0604020202020204" pitchFamily="34" charset="0"/>
                <a:cs typeface="Arial" panose="020B0604020202020204" pitchFamily="34" charset="0"/>
              </a:rPr>
              <a:t>participating in the community</a:t>
            </a:r>
            <a:br>
              <a:rPr lang="en-GB" sz="1600" kern="0" dirty="0">
                <a:solidFill>
                  <a:srgbClr val="002060"/>
                </a:solidFill>
                <a:latin typeface="Arial" panose="020B0604020202020204" pitchFamily="34" charset="0"/>
                <a:cs typeface="Arial" panose="020B0604020202020204" pitchFamily="34" charset="0"/>
              </a:rPr>
            </a:br>
            <a:endParaRPr lang="en-GB" sz="1600" kern="0" dirty="0">
              <a:solidFill>
                <a:srgbClr val="002060"/>
              </a:solidFill>
              <a:latin typeface="Arial" panose="020B0604020202020204" pitchFamily="34" charset="0"/>
              <a:cs typeface="Arial" panose="020B0604020202020204" pitchFamily="34" charset="0"/>
            </a:endParaRPr>
          </a:p>
          <a:p>
            <a:pPr marL="0" indent="0">
              <a:lnSpc>
                <a:spcPct val="100000"/>
              </a:lnSpc>
              <a:spcBef>
                <a:spcPts val="0"/>
              </a:spcBef>
              <a:buNone/>
            </a:pPr>
            <a:r>
              <a:rPr lang="en-GB" sz="2000" kern="0" dirty="0">
                <a:solidFill>
                  <a:srgbClr val="002060"/>
                </a:solidFill>
                <a:latin typeface="Arial" panose="020B0604020202020204" pitchFamily="34" charset="0"/>
                <a:cs typeface="Arial" panose="020B0604020202020204" pitchFamily="34" charset="0"/>
              </a:rPr>
              <a:t>8.22 Information about previous SEN provision and what has worked well should be shared with the college/6</a:t>
            </a:r>
            <a:r>
              <a:rPr lang="en-GB" sz="2000" kern="0" baseline="30000" dirty="0">
                <a:solidFill>
                  <a:srgbClr val="002060"/>
                </a:solidFill>
                <a:latin typeface="Arial" panose="020B0604020202020204" pitchFamily="34" charset="0"/>
                <a:cs typeface="Arial" panose="020B0604020202020204" pitchFamily="34" charset="0"/>
              </a:rPr>
              <a:t>th</a:t>
            </a:r>
            <a:r>
              <a:rPr lang="en-GB" sz="2000" kern="0" dirty="0">
                <a:solidFill>
                  <a:srgbClr val="002060"/>
                </a:solidFill>
                <a:latin typeface="Arial" panose="020B0604020202020204" pitchFamily="34" charset="0"/>
                <a:cs typeface="Arial" panose="020B0604020202020204" pitchFamily="34" charset="0"/>
              </a:rPr>
              <a:t> form</a:t>
            </a:r>
            <a:endParaRPr lang="en-GB" sz="2000" b="1" kern="0" dirty="0">
              <a:solidFill>
                <a:srgbClr val="002060"/>
              </a:solidFill>
              <a:latin typeface="Arial" panose="020B0604020202020204" pitchFamily="34" charset="0"/>
              <a:cs typeface="Arial" panose="020B0604020202020204" pitchFamily="34" charset="0"/>
            </a:endParaRPr>
          </a:p>
        </p:txBody>
      </p:sp>
      <p:pic>
        <p:nvPicPr>
          <p:cNvPr id="7" name="Picture 2" descr="IASS_logo_WEB">
            <a:extLst>
              <a:ext uri="{FF2B5EF4-FFF2-40B4-BE49-F238E27FC236}">
                <a16:creationId xmlns:a16="http://schemas.microsoft.com/office/drawing/2014/main" id="{3FA777B2-91B8-4224-9770-2A9DFD7492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E09F9080-44D7-4A62-9AC2-ADF8BBB9A6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414176574"/>
      </p:ext>
    </p:extLst>
  </p:cSld>
  <p:clrMapOvr>
    <a:masterClrMapping/>
  </p:clrMapOvr>
  <mc:AlternateContent xmlns:mc="http://schemas.openxmlformats.org/markup-compatibility/2006">
    <mc:Choice xmlns:p14="http://schemas.microsoft.com/office/powerpoint/2010/main" Requires="p14">
      <p:transition spd="slow" p14:dur="2000" advTm="68111"/>
    </mc:Choice>
    <mc:Fallback>
      <p:transition spd="slow" advTm="6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C37F-D937-427A-A4DB-9DDC44343E30}"/>
              </a:ext>
            </a:extLst>
          </p:cNvPr>
          <p:cNvSpPr>
            <a:spLocks noGrp="1"/>
          </p:cNvSpPr>
          <p:nvPr>
            <p:ph type="title"/>
          </p:nvPr>
        </p:nvSpPr>
        <p:spPr>
          <a:xfrm>
            <a:off x="629216" y="524793"/>
            <a:ext cx="6732578" cy="916340"/>
          </a:xfrm>
        </p:spPr>
        <p:txBody>
          <a:bodyPr>
            <a:normAutofit fontScale="90000"/>
          </a:bodyPr>
          <a:lstStyle/>
          <a:p>
            <a:r>
              <a:rPr lang="en-GB" sz="4000" dirty="0">
                <a:solidFill>
                  <a:schemeClr val="accent2">
                    <a:lumMod val="75000"/>
                  </a:schemeClr>
                </a:solidFill>
                <a:latin typeface="Arial" panose="020B0604020202020204" pitchFamily="34" charset="0"/>
                <a:cs typeface="Arial" panose="020B0604020202020204" pitchFamily="34" charset="0"/>
              </a:rPr>
              <a:t>Some things might look different at College</a:t>
            </a:r>
          </a:p>
        </p:txBody>
      </p:sp>
      <p:sp>
        <p:nvSpPr>
          <p:cNvPr id="3" name="Content Placeholder 2">
            <a:extLst>
              <a:ext uri="{FF2B5EF4-FFF2-40B4-BE49-F238E27FC236}">
                <a16:creationId xmlns:a16="http://schemas.microsoft.com/office/drawing/2014/main" id="{F1DD359A-9619-4222-ADF3-AA5E6AD497F0}"/>
              </a:ext>
            </a:extLst>
          </p:cNvPr>
          <p:cNvSpPr>
            <a:spLocks noGrp="1"/>
          </p:cNvSpPr>
          <p:nvPr>
            <p:ph idx="1"/>
          </p:nvPr>
        </p:nvSpPr>
        <p:spPr>
          <a:xfrm>
            <a:off x="629216" y="1769807"/>
            <a:ext cx="7735020" cy="4719374"/>
          </a:xfrm>
        </p:spPr>
        <p:txBody>
          <a:bodyPr>
            <a:noAutofit/>
          </a:bodyPr>
          <a:lstStyle/>
          <a:p>
            <a:r>
              <a:rPr lang="en-GB" sz="2200" dirty="0">
                <a:solidFill>
                  <a:srgbClr val="002060"/>
                </a:solidFill>
                <a:effectLst/>
                <a:latin typeface="Arial" panose="020B0604020202020204" pitchFamily="34" charset="0"/>
                <a:ea typeface="Arial" panose="020B0604020202020204" pitchFamily="34" charset="0"/>
                <a:cs typeface="Arial" panose="020B0604020202020204" pitchFamily="34" charset="0"/>
              </a:rPr>
              <a:t>You may be travelling to different campus locations</a:t>
            </a:r>
          </a:p>
          <a:p>
            <a:endParaRPr lang="en-GB" sz="2200"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r>
              <a:rPr lang="en-GB" sz="2200" dirty="0">
                <a:solidFill>
                  <a:srgbClr val="002060"/>
                </a:solidFill>
                <a:latin typeface="Arial" panose="020B0604020202020204" pitchFamily="34" charset="0"/>
                <a:ea typeface="Arial" panose="020B0604020202020204" pitchFamily="34" charset="0"/>
                <a:cs typeface="Arial" panose="020B0604020202020204" pitchFamily="34" charset="0"/>
              </a:rPr>
              <a:t>Start and finish times will be different </a:t>
            </a:r>
          </a:p>
          <a:p>
            <a:endParaRPr lang="en-GB" sz="2200" dirty="0">
              <a:solidFill>
                <a:srgbClr val="002060"/>
              </a:solidFill>
              <a:latin typeface="Arial" panose="020B0604020202020204" pitchFamily="34" charset="0"/>
              <a:ea typeface="Arial" panose="020B0604020202020204" pitchFamily="34" charset="0"/>
              <a:cs typeface="Arial" panose="020B0604020202020204" pitchFamily="34" charset="0"/>
            </a:endParaRPr>
          </a:p>
          <a:p>
            <a:r>
              <a:rPr lang="en-GB" sz="2200" dirty="0">
                <a:solidFill>
                  <a:srgbClr val="002060"/>
                </a:solidFill>
                <a:effectLst/>
                <a:latin typeface="Arial" panose="020B0604020202020204" pitchFamily="34" charset="0"/>
                <a:ea typeface="Arial" panose="020B0604020202020204" pitchFamily="34" charset="0"/>
                <a:cs typeface="Arial" panose="020B0604020202020204" pitchFamily="34" charset="0"/>
              </a:rPr>
              <a:t>College timetables are </a:t>
            </a:r>
            <a:r>
              <a:rPr lang="en-GB" sz="2200" dirty="0">
                <a:solidFill>
                  <a:srgbClr val="002060"/>
                </a:solidFill>
                <a:latin typeface="Arial" panose="020B0604020202020204" pitchFamily="34" charset="0"/>
                <a:ea typeface="Arial" panose="020B0604020202020204" pitchFamily="34" charset="0"/>
                <a:cs typeface="Arial" panose="020B0604020202020204" pitchFamily="34" charset="0"/>
              </a:rPr>
              <a:t>different e.g. free periods, study time</a:t>
            </a:r>
          </a:p>
          <a:p>
            <a:endParaRPr lang="en-GB" sz="2200" dirty="0">
              <a:solidFill>
                <a:srgbClr val="002060"/>
              </a:solidFill>
              <a:latin typeface="Arial" panose="020B0604020202020204" pitchFamily="34" charset="0"/>
              <a:ea typeface="Arial" panose="020B0604020202020204" pitchFamily="34" charset="0"/>
              <a:cs typeface="Arial" panose="020B0604020202020204" pitchFamily="34" charset="0"/>
            </a:endParaRPr>
          </a:p>
          <a:p>
            <a:r>
              <a:rPr lang="en-GB" sz="2200" dirty="0">
                <a:solidFill>
                  <a:srgbClr val="002060"/>
                </a:solidFill>
                <a:latin typeface="Arial" panose="020B0604020202020204" pitchFamily="34" charset="0"/>
                <a:ea typeface="Arial" panose="020B0604020202020204" pitchFamily="34" charset="0"/>
                <a:cs typeface="Arial" panose="020B0604020202020204" pitchFamily="34" charset="0"/>
              </a:rPr>
              <a:t>Things will feel less-structured that school</a:t>
            </a:r>
          </a:p>
          <a:p>
            <a:endParaRPr lang="en-GB" sz="2200" dirty="0">
              <a:solidFill>
                <a:srgbClr val="002060"/>
              </a:solidFill>
              <a:latin typeface="Arial" panose="020B0604020202020204" pitchFamily="34" charset="0"/>
              <a:ea typeface="Arial" panose="020B0604020202020204" pitchFamily="34" charset="0"/>
              <a:cs typeface="Arial" panose="020B0604020202020204" pitchFamily="34" charset="0"/>
            </a:endParaRPr>
          </a:p>
          <a:p>
            <a:pPr>
              <a:buFont typeface="Arial" panose="020B0604020202020204" pitchFamily="34" charset="0"/>
              <a:buChar char="•"/>
            </a:pPr>
            <a:r>
              <a:rPr lang="en-GB" sz="2200" dirty="0">
                <a:solidFill>
                  <a:srgbClr val="002060"/>
                </a:solidFill>
                <a:latin typeface="Arial" panose="020B0604020202020204" pitchFamily="34" charset="0"/>
                <a:cs typeface="Arial" panose="020B0604020202020204" pitchFamily="34" charset="0"/>
              </a:rPr>
              <a:t>You should discuss this at your annual review, with your EHC Coordinator and with the school/college staff to agree on what is in your/the young person’s best interests.</a:t>
            </a:r>
          </a:p>
        </p:txBody>
      </p:sp>
      <p:pic>
        <p:nvPicPr>
          <p:cNvPr id="8" name="Picture 2" descr="IASS_logo_WEB">
            <a:extLst>
              <a:ext uri="{FF2B5EF4-FFF2-40B4-BE49-F238E27FC236}">
                <a16:creationId xmlns:a16="http://schemas.microsoft.com/office/drawing/2014/main" id="{E66B576B-C0EA-4865-AB78-8FF6F51324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8827E2D7-1BBE-4E07-BC86-BF3372E822F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858404805"/>
      </p:ext>
    </p:extLst>
  </p:cSld>
  <p:clrMapOvr>
    <a:masterClrMapping/>
  </p:clrMapOvr>
  <mc:AlternateContent xmlns:mc="http://schemas.openxmlformats.org/markup-compatibility/2006">
    <mc:Choice xmlns:p14="http://schemas.microsoft.com/office/powerpoint/2010/main" Requires="p14">
      <p:transition spd="slow" p14:dur="2000" advTm="47381"/>
    </mc:Choice>
    <mc:Fallback>
      <p:transition spd="slow" advTm="47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C37F-D937-427A-A4DB-9DDC44343E30}"/>
              </a:ext>
            </a:extLst>
          </p:cNvPr>
          <p:cNvSpPr>
            <a:spLocks noGrp="1"/>
          </p:cNvSpPr>
          <p:nvPr>
            <p:ph type="title"/>
          </p:nvPr>
        </p:nvSpPr>
        <p:spPr>
          <a:xfrm>
            <a:off x="623674" y="548982"/>
            <a:ext cx="6400800" cy="916340"/>
          </a:xfrm>
        </p:spPr>
        <p:txBody>
          <a:bodyPr>
            <a:normAutofit/>
          </a:bodyPr>
          <a:lstStyle/>
          <a:p>
            <a:r>
              <a:rPr lang="en-GB" sz="4000" cap="none" dirty="0">
                <a:solidFill>
                  <a:schemeClr val="accent2">
                    <a:lumMod val="75000"/>
                  </a:schemeClr>
                </a:solidFill>
                <a:latin typeface="Arial" panose="020B0604020202020204" pitchFamily="34" charset="0"/>
                <a:cs typeface="Arial" panose="020B0604020202020204" pitchFamily="34" charset="0"/>
              </a:rPr>
              <a:t>Travelling to a setting</a:t>
            </a:r>
            <a:endParaRPr lang="en-GB" sz="4000"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1DD359A-9619-4222-ADF3-AA5E6AD497F0}"/>
              </a:ext>
            </a:extLst>
          </p:cNvPr>
          <p:cNvSpPr>
            <a:spLocks noGrp="1"/>
          </p:cNvSpPr>
          <p:nvPr>
            <p:ph idx="1"/>
          </p:nvPr>
        </p:nvSpPr>
        <p:spPr>
          <a:xfrm>
            <a:off x="623674" y="1710813"/>
            <a:ext cx="7735020" cy="4704735"/>
          </a:xfrm>
        </p:spPr>
        <p:txBody>
          <a:bodyPr>
            <a:noAutofit/>
          </a:bodyPr>
          <a:lstStyle/>
          <a:p>
            <a:pPr>
              <a:buFont typeface="Arial" panose="020B0604020202020204" pitchFamily="34" charset="0"/>
              <a:buChar char="•"/>
            </a:pPr>
            <a:r>
              <a:rPr lang="en-GB" sz="1800" b="0" i="0" dirty="0">
                <a:solidFill>
                  <a:srgbClr val="002060"/>
                </a:solidFill>
                <a:effectLst/>
                <a:latin typeface="Arial" panose="020B0604020202020204" pitchFamily="34" charset="0"/>
                <a:cs typeface="Arial" panose="020B0604020202020204" pitchFamily="34" charset="0"/>
              </a:rPr>
              <a:t>Some campuses are located on more than one location</a:t>
            </a:r>
          </a:p>
          <a:p>
            <a:pPr>
              <a:buFont typeface="Arial" panose="020B0604020202020204" pitchFamily="34" charset="0"/>
              <a:buChar char="•"/>
            </a:pPr>
            <a:endParaRPr lang="en-GB" sz="18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Familiarise yourself with your journey through TfL, Google Maps or City Mapper</a:t>
            </a:r>
          </a:p>
          <a:p>
            <a:pPr>
              <a:buFont typeface="Arial" panose="020B0604020202020204" pitchFamily="34" charset="0"/>
              <a:buChar char="•"/>
            </a:pPr>
            <a:endParaRPr lang="en-GB" sz="18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1800" b="0" i="0" dirty="0">
                <a:solidFill>
                  <a:srgbClr val="002060"/>
                </a:solidFill>
                <a:effectLst/>
                <a:latin typeface="Arial" panose="020B0604020202020204" pitchFamily="34" charset="0"/>
                <a:cs typeface="Arial" panose="020B0604020202020204" pitchFamily="34" charset="0"/>
              </a:rPr>
              <a:t>Look into 18+ Oyster photocard for discounted travel (for students) </a:t>
            </a:r>
            <a:r>
              <a:rPr lang="en-GB" sz="1800" dirty="0">
                <a:solidFill>
                  <a:srgbClr val="002060"/>
                </a:solidFill>
                <a:latin typeface="Arial" panose="020B0604020202020204" pitchFamily="34" charset="0"/>
                <a:cs typeface="Arial" panose="020B0604020202020204" pitchFamily="34" charset="0"/>
                <a:hlinkClick r:id="rId6"/>
              </a:rPr>
              <a:t>https://tfl.gov.uk/fares/free-and-discounted-travel/18-plus-student-oyster-photocard</a:t>
            </a:r>
            <a:r>
              <a:rPr lang="en-GB" sz="1800" dirty="0">
                <a:solidFill>
                  <a:srgbClr val="002060"/>
                </a:solidFill>
                <a:latin typeface="Arial" panose="020B0604020202020204" pitchFamily="34" charset="0"/>
                <a:cs typeface="Arial" panose="020B0604020202020204" pitchFamily="34" charset="0"/>
              </a:rPr>
              <a:t> </a:t>
            </a:r>
          </a:p>
          <a:p>
            <a:pPr>
              <a:buFont typeface="Arial" panose="020B0604020202020204" pitchFamily="34" charset="0"/>
              <a:buChar char="•"/>
            </a:pPr>
            <a:endParaRPr lang="en-GB" sz="18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You may be eligible for Travel Training or specific SEN Transport, contact  </a:t>
            </a:r>
            <a:r>
              <a:rPr lang="en-GB" sz="1800" dirty="0">
                <a:solidFill>
                  <a:srgbClr val="002060"/>
                </a:solidFill>
                <a:latin typeface="Arial" panose="020B0604020202020204" pitchFamily="34" charset="0"/>
                <a:cs typeface="Arial" panose="020B0604020202020204" pitchFamily="34" charset="0"/>
                <a:hlinkClick r:id="rId7"/>
              </a:rPr>
              <a:t>traveltraining@rbkc.gov.uk</a:t>
            </a:r>
            <a:r>
              <a:rPr lang="en-GB" sz="1800" dirty="0">
                <a:solidFill>
                  <a:srgbClr val="002060"/>
                </a:solidFill>
                <a:latin typeface="Arial" panose="020B0604020202020204" pitchFamily="34" charset="0"/>
                <a:cs typeface="Arial" panose="020B0604020202020204" pitchFamily="34" charset="0"/>
              </a:rPr>
              <a:t> or </a:t>
            </a:r>
            <a:r>
              <a:rPr lang="en-GB" sz="1800" dirty="0">
                <a:solidFill>
                  <a:srgbClr val="002060"/>
                </a:solidFill>
                <a:latin typeface="Arial" panose="020B0604020202020204" pitchFamily="34" charset="0"/>
                <a:cs typeface="Arial" panose="020B0604020202020204" pitchFamily="34" charset="0"/>
                <a:hlinkClick r:id="rId8"/>
              </a:rPr>
              <a:t>travelassistance@rbkc.gov.uk</a:t>
            </a:r>
            <a:r>
              <a:rPr lang="en-GB" sz="1800" dirty="0">
                <a:solidFill>
                  <a:srgbClr val="002060"/>
                </a:solidFill>
                <a:latin typeface="Arial" panose="020B0604020202020204" pitchFamily="34" charset="0"/>
                <a:cs typeface="Arial" panose="020B0604020202020204" pitchFamily="34" charset="0"/>
              </a:rPr>
              <a:t> (this is a bi-borough service)</a:t>
            </a:r>
          </a:p>
          <a:p>
            <a:pPr>
              <a:buFont typeface="Arial" panose="020B0604020202020204" pitchFamily="34" charset="0"/>
              <a:buChar char="•"/>
            </a:pPr>
            <a:endParaRPr lang="en-GB" sz="1800" dirty="0">
              <a:solidFill>
                <a:srgbClr val="002060"/>
              </a:solidFill>
              <a:latin typeface="Arial" panose="020B0604020202020204" pitchFamily="34" charset="0"/>
              <a:cs typeface="Arial" panose="020B0604020202020204" pitchFamily="34" charset="0"/>
            </a:endParaRPr>
          </a:p>
          <a:p>
            <a:r>
              <a:rPr lang="en-GB" sz="1800" dirty="0">
                <a:solidFill>
                  <a:srgbClr val="002060"/>
                </a:solidFill>
                <a:latin typeface="Arial" panose="020B0604020202020204" pitchFamily="34" charset="0"/>
                <a:cs typeface="Arial" panose="020B0604020202020204" pitchFamily="34" charset="0"/>
              </a:rPr>
              <a:t>More information about Accessible Travel Options can be found on the Westminster Local Offer </a:t>
            </a:r>
            <a:r>
              <a:rPr lang="en-GB" sz="1800" dirty="0">
                <a:latin typeface="Arial" panose="020B0604020202020204" pitchFamily="34" charset="0"/>
                <a:cs typeface="Arial" panose="020B0604020202020204" pitchFamily="34" charset="0"/>
                <a:hlinkClick r:id="rId9"/>
              </a:rPr>
              <a:t>Accessible transport options | Westminster FIS</a:t>
            </a:r>
            <a:endParaRPr lang="en-GB" sz="1800" i="0" u="none" strike="noStrike" dirty="0">
              <a:solidFill>
                <a:schemeClr val="accent1">
                  <a:lumMod val="75000"/>
                </a:schemeClr>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a:buFont typeface="Arial" panose="020B0604020202020204" pitchFamily="34" charset="0"/>
              <a:buChar char="•"/>
            </a:pPr>
            <a:endParaRPr lang="en-GB" sz="18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GB" sz="18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GB" sz="1800" dirty="0">
              <a:solidFill>
                <a:srgbClr val="002060"/>
              </a:solidFill>
              <a:latin typeface="Arial" panose="020B0604020202020204" pitchFamily="34" charset="0"/>
              <a:cs typeface="Arial" panose="020B0604020202020204" pitchFamily="34" charset="0"/>
            </a:endParaRPr>
          </a:p>
          <a:p>
            <a:pPr marL="0" indent="0">
              <a:buNone/>
            </a:pPr>
            <a:endParaRPr lang="en-GB" sz="1800" dirty="0">
              <a:solidFill>
                <a:srgbClr val="002060"/>
              </a:solidFill>
              <a:latin typeface="Arial" panose="020B0604020202020204" pitchFamily="34" charset="0"/>
              <a:cs typeface="Arial" panose="020B0604020202020204" pitchFamily="34" charset="0"/>
            </a:endParaRPr>
          </a:p>
        </p:txBody>
      </p:sp>
      <p:pic>
        <p:nvPicPr>
          <p:cNvPr id="8" name="Picture 2" descr="IASS_logo_WEB">
            <a:extLst>
              <a:ext uri="{FF2B5EF4-FFF2-40B4-BE49-F238E27FC236}">
                <a16:creationId xmlns:a16="http://schemas.microsoft.com/office/drawing/2014/main" id="{E66B576B-C0EA-4865-AB78-8FF6F51324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524533A3-66B8-439C-8152-F2A86B640CE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716127182"/>
      </p:ext>
    </p:extLst>
  </p:cSld>
  <p:clrMapOvr>
    <a:masterClrMapping/>
  </p:clrMapOvr>
  <mc:AlternateContent xmlns:mc="http://schemas.openxmlformats.org/markup-compatibility/2006">
    <mc:Choice xmlns:p14="http://schemas.microsoft.com/office/powerpoint/2010/main" Requires="p14">
      <p:transition spd="slow" p14:dur="2000" advTm="47295"/>
    </mc:Choice>
    <mc:Fallback>
      <p:transition spd="slow" advTm="47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E97558-3737-455B-9771-AB0132CB7698}"/>
              </a:ext>
            </a:extLst>
          </p:cNvPr>
          <p:cNvSpPr>
            <a:spLocks noGrp="1"/>
          </p:cNvSpPr>
          <p:nvPr>
            <p:ph idx="1"/>
          </p:nvPr>
        </p:nvSpPr>
        <p:spPr>
          <a:xfrm>
            <a:off x="606074" y="2070022"/>
            <a:ext cx="8134019" cy="4560781"/>
          </a:xfrm>
        </p:spPr>
        <p:txBody>
          <a:bodyPr>
            <a:noAutofit/>
          </a:bodyPr>
          <a:lstStyle/>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Alternative to A-levels</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BTECs are specialist work-related qualifications</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Often studied at school / college</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More practical learning</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Skills to move to further study (University) or get a job</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BTECs are designed for young people interested in a particular sector or industry but who are not yet sure what job they’d like to do</a:t>
            </a:r>
          </a:p>
          <a:p>
            <a:r>
              <a:rPr lang="en-GB" sz="1800" dirty="0">
                <a:solidFill>
                  <a:srgbClr val="002060"/>
                </a:solidFill>
                <a:latin typeface="Arial" panose="020B0604020202020204" pitchFamily="34" charset="0"/>
                <a:cs typeface="Arial" panose="020B0604020202020204" pitchFamily="34" charset="0"/>
              </a:rPr>
              <a:t>Ages 14-19years </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You could study a BTEC at Level 2 or 3, either alongside other qualifications/ /programmes </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You can also study a BTEC as a standalone course.</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Subjects include: applied science, art and design, business, childcare, media, sport, travel and tourism and more</a:t>
            </a:r>
          </a:p>
        </p:txBody>
      </p:sp>
      <p:sp>
        <p:nvSpPr>
          <p:cNvPr id="4" name="Title 1">
            <a:extLst>
              <a:ext uri="{FF2B5EF4-FFF2-40B4-BE49-F238E27FC236}">
                <a16:creationId xmlns:a16="http://schemas.microsoft.com/office/drawing/2014/main" id="{44E0D792-3BD0-4F4E-88D0-3E9EEB2BA276}"/>
              </a:ext>
            </a:extLst>
          </p:cNvPr>
          <p:cNvSpPr txBox="1">
            <a:spLocks/>
          </p:cNvSpPr>
          <p:nvPr/>
        </p:nvSpPr>
        <p:spPr>
          <a:xfrm>
            <a:off x="606074" y="586570"/>
            <a:ext cx="6400800" cy="1130300"/>
          </a:xfrm>
          <a:prstGeom prst="rect">
            <a:avLst/>
          </a:prstGeom>
          <a:effectLst/>
        </p:spPr>
        <p:txBody>
          <a:bodyPr vert="horz" lIns="68580" tIns="34290" rIns="68580" bIns="3429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cap="none" dirty="0">
                <a:solidFill>
                  <a:schemeClr val="accent2">
                    <a:lumMod val="75000"/>
                  </a:schemeClr>
                </a:solidFill>
                <a:latin typeface="Arial" panose="020B0604020202020204" pitchFamily="34" charset="0"/>
                <a:cs typeface="Arial" panose="020B0604020202020204" pitchFamily="34" charset="0"/>
              </a:rPr>
              <a:t>Vocational Programmes (BTECs)</a:t>
            </a:r>
          </a:p>
        </p:txBody>
      </p:sp>
      <p:pic>
        <p:nvPicPr>
          <p:cNvPr id="6" name="Picture 2" descr="IASS_logo_WEB">
            <a:extLst>
              <a:ext uri="{FF2B5EF4-FFF2-40B4-BE49-F238E27FC236}">
                <a16:creationId xmlns:a16="http://schemas.microsoft.com/office/drawing/2014/main" id="{7735A6FC-02E5-41AE-AD54-B10E9B23DF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3E29F9AE-C734-4F03-AFD3-F2B1C58B95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195196714"/>
      </p:ext>
    </p:extLst>
  </p:cSld>
  <p:clrMapOvr>
    <a:masterClrMapping/>
  </p:clrMapOvr>
  <mc:AlternateContent xmlns:mc="http://schemas.openxmlformats.org/markup-compatibility/2006">
    <mc:Choice xmlns:p14="http://schemas.microsoft.com/office/powerpoint/2010/main" Requires="p14">
      <p:transition spd="slow" p14:dur="2000" advTm="78377"/>
    </mc:Choice>
    <mc:Fallback>
      <p:transition spd="slow" advTm="7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2B3DA-F61A-4715-AD6C-64094E351CFB}"/>
              </a:ext>
            </a:extLst>
          </p:cNvPr>
          <p:cNvSpPr>
            <a:spLocks noGrp="1"/>
          </p:cNvSpPr>
          <p:nvPr>
            <p:ph type="title"/>
          </p:nvPr>
        </p:nvSpPr>
        <p:spPr>
          <a:xfrm>
            <a:off x="628650" y="365126"/>
            <a:ext cx="6445328" cy="1325563"/>
          </a:xfrm>
        </p:spPr>
        <p:txBody>
          <a:bodyPr>
            <a:normAutofit/>
          </a:bodyPr>
          <a:lstStyle/>
          <a:p>
            <a:pPr algn="ctr"/>
            <a:r>
              <a:rPr lang="en-GB" sz="4000" dirty="0">
                <a:solidFill>
                  <a:schemeClr val="accent2">
                    <a:lumMod val="75000"/>
                  </a:schemeClr>
                </a:solidFill>
                <a:latin typeface="Arial" panose="020B0604020202020204" pitchFamily="34" charset="0"/>
                <a:cs typeface="Arial" panose="020B0604020202020204" pitchFamily="34" charset="0"/>
              </a:rPr>
              <a:t>Courses that combine work and study </a:t>
            </a:r>
          </a:p>
        </p:txBody>
      </p:sp>
      <p:graphicFrame>
        <p:nvGraphicFramePr>
          <p:cNvPr id="16" name="Content Placeholder 15">
            <a:extLst>
              <a:ext uri="{FF2B5EF4-FFF2-40B4-BE49-F238E27FC236}">
                <a16:creationId xmlns:a16="http://schemas.microsoft.com/office/drawing/2014/main" id="{A1CB234D-8DD9-4961-82A7-99FE591F35F6}"/>
              </a:ext>
            </a:extLst>
          </p:cNvPr>
          <p:cNvGraphicFramePr>
            <a:graphicFrameLocks noGrp="1"/>
          </p:cNvGraphicFramePr>
          <p:nvPr>
            <p:ph sz="half" idx="1"/>
            <p:extLst>
              <p:ext uri="{D42A27DB-BD31-4B8C-83A1-F6EECF244321}">
                <p14:modId xmlns:p14="http://schemas.microsoft.com/office/powerpoint/2010/main" val="2664079596"/>
              </p:ext>
            </p:extLst>
          </p:nvPr>
        </p:nvGraphicFramePr>
        <p:xfrm>
          <a:off x="628650" y="1825625"/>
          <a:ext cx="38862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Box 16">
            <a:extLst>
              <a:ext uri="{FF2B5EF4-FFF2-40B4-BE49-F238E27FC236}">
                <a16:creationId xmlns:a16="http://schemas.microsoft.com/office/drawing/2014/main" id="{55862F1C-C19B-4A8D-8BC2-22AE19CF916E}"/>
              </a:ext>
            </a:extLst>
          </p:cNvPr>
          <p:cNvSpPr txBox="1"/>
          <p:nvPr/>
        </p:nvSpPr>
        <p:spPr>
          <a:xfrm>
            <a:off x="2133902" y="5820462"/>
            <a:ext cx="1304145" cy="507831"/>
          </a:xfrm>
          <a:prstGeom prst="rect">
            <a:avLst/>
          </a:prstGeom>
          <a:noFill/>
        </p:spPr>
        <p:txBody>
          <a:bodyPr wrap="square" rtlCol="0">
            <a:spAutoFit/>
          </a:bodyPr>
          <a:lstStyle/>
          <a:p>
            <a:pPr defTabSz="685800">
              <a:defRPr/>
            </a:pPr>
            <a:r>
              <a:rPr lang="en-GB" sz="1350" dirty="0">
                <a:solidFill>
                  <a:prstClr val="black"/>
                </a:solidFill>
                <a:latin typeface="Calibri" panose="020F0502020204030204"/>
              </a:rPr>
              <a:t>Entry Level / Level 1</a:t>
            </a:r>
          </a:p>
        </p:txBody>
      </p:sp>
      <p:sp>
        <p:nvSpPr>
          <p:cNvPr id="18" name="TextBox 17">
            <a:extLst>
              <a:ext uri="{FF2B5EF4-FFF2-40B4-BE49-F238E27FC236}">
                <a16:creationId xmlns:a16="http://schemas.microsoft.com/office/drawing/2014/main" id="{3640E451-F422-4C89-9C94-C09791C6CE0D}"/>
              </a:ext>
            </a:extLst>
          </p:cNvPr>
          <p:cNvSpPr txBox="1"/>
          <p:nvPr/>
        </p:nvSpPr>
        <p:spPr>
          <a:xfrm>
            <a:off x="3438047" y="4358655"/>
            <a:ext cx="1410949" cy="300082"/>
          </a:xfrm>
          <a:prstGeom prst="rect">
            <a:avLst/>
          </a:prstGeom>
          <a:noFill/>
        </p:spPr>
        <p:txBody>
          <a:bodyPr wrap="square" rtlCol="0">
            <a:spAutoFit/>
          </a:bodyPr>
          <a:lstStyle/>
          <a:p>
            <a:pPr defTabSz="685800">
              <a:defRPr/>
            </a:pPr>
            <a:r>
              <a:rPr lang="en-GB" sz="1350" dirty="0">
                <a:solidFill>
                  <a:prstClr val="black"/>
                </a:solidFill>
                <a:latin typeface="Calibri" panose="020F0502020204030204"/>
              </a:rPr>
              <a:t>Level 1 / 2</a:t>
            </a:r>
          </a:p>
        </p:txBody>
      </p:sp>
      <p:sp>
        <p:nvSpPr>
          <p:cNvPr id="19" name="TextBox 18">
            <a:extLst>
              <a:ext uri="{FF2B5EF4-FFF2-40B4-BE49-F238E27FC236}">
                <a16:creationId xmlns:a16="http://schemas.microsoft.com/office/drawing/2014/main" id="{A247387C-5C0E-4A1B-8FD9-02F10725212A}"/>
              </a:ext>
            </a:extLst>
          </p:cNvPr>
          <p:cNvSpPr txBox="1"/>
          <p:nvPr/>
        </p:nvSpPr>
        <p:spPr>
          <a:xfrm>
            <a:off x="628650" y="4358655"/>
            <a:ext cx="1043702" cy="300082"/>
          </a:xfrm>
          <a:prstGeom prst="rect">
            <a:avLst/>
          </a:prstGeom>
          <a:noFill/>
        </p:spPr>
        <p:txBody>
          <a:bodyPr wrap="square" rtlCol="0">
            <a:spAutoFit/>
          </a:bodyPr>
          <a:lstStyle/>
          <a:p>
            <a:r>
              <a:rPr lang="en-GB" sz="1350" dirty="0"/>
              <a:t>Level 2 - 7</a:t>
            </a:r>
          </a:p>
        </p:txBody>
      </p:sp>
      <p:pic>
        <p:nvPicPr>
          <p:cNvPr id="20" name="Picture 2" descr="IASS_logo_WEB">
            <a:extLst>
              <a:ext uri="{FF2B5EF4-FFF2-40B4-BE49-F238E27FC236}">
                <a16:creationId xmlns:a16="http://schemas.microsoft.com/office/drawing/2014/main" id="{CDEB240D-7056-4DE8-98FD-CCB2290E21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9F777990-8E14-417A-AE24-816760BDC5B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954212339"/>
      </p:ext>
    </p:extLst>
  </p:cSld>
  <p:clrMapOvr>
    <a:masterClrMapping/>
  </p:clrMapOvr>
  <mc:AlternateContent xmlns:mc="http://schemas.openxmlformats.org/markup-compatibility/2006">
    <mc:Choice xmlns:p14="http://schemas.microsoft.com/office/powerpoint/2010/main" Requires="p14">
      <p:transition spd="slow" p14:dur="2000" advTm="15520"/>
    </mc:Choice>
    <mc:Fallback>
      <p:transition spd="slow" advTm="1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84DC-0901-4E7E-B7B6-54C6E7F1397A}"/>
              </a:ext>
            </a:extLst>
          </p:cNvPr>
          <p:cNvSpPr>
            <a:spLocks noGrp="1"/>
          </p:cNvSpPr>
          <p:nvPr>
            <p:ph type="title"/>
          </p:nvPr>
        </p:nvSpPr>
        <p:spPr>
          <a:xfrm>
            <a:off x="711792" y="570932"/>
            <a:ext cx="6435114" cy="1130300"/>
          </a:xfrm>
        </p:spPr>
        <p:txBody>
          <a:bodyPr>
            <a:normAutofit fontScale="90000"/>
          </a:bodyPr>
          <a:lstStyle/>
          <a:p>
            <a:r>
              <a:rPr lang="en-GB" sz="4000" cap="none" dirty="0">
                <a:solidFill>
                  <a:schemeClr val="accent2">
                    <a:lumMod val="75000"/>
                  </a:schemeClr>
                </a:solidFill>
                <a:latin typeface="Arial" panose="020B0604020202020204" pitchFamily="34" charset="0"/>
                <a:cs typeface="Arial" panose="020B0604020202020204" pitchFamily="34" charset="0"/>
              </a:rPr>
              <a:t>Supported internships (Entry level 1)</a:t>
            </a:r>
          </a:p>
        </p:txBody>
      </p:sp>
      <p:sp>
        <p:nvSpPr>
          <p:cNvPr id="3" name="Content Placeholder 2">
            <a:extLst>
              <a:ext uri="{FF2B5EF4-FFF2-40B4-BE49-F238E27FC236}">
                <a16:creationId xmlns:a16="http://schemas.microsoft.com/office/drawing/2014/main" id="{943321E3-18A1-49BD-96F9-95D18CD193FC}"/>
              </a:ext>
            </a:extLst>
          </p:cNvPr>
          <p:cNvSpPr>
            <a:spLocks noGrp="1"/>
          </p:cNvSpPr>
          <p:nvPr>
            <p:ph idx="1"/>
          </p:nvPr>
        </p:nvSpPr>
        <p:spPr>
          <a:xfrm>
            <a:off x="711792" y="1843547"/>
            <a:ext cx="7815128" cy="4568473"/>
          </a:xfrm>
        </p:spPr>
        <p:txBody>
          <a:bodyPr>
            <a:noAutofit/>
          </a:bodyPr>
          <a:lstStyle/>
          <a:p>
            <a:pPr>
              <a:lnSpc>
                <a:spcPct val="100000"/>
              </a:lnSpc>
              <a:buFont typeface="Wingdings" panose="05000000000000000000" pitchFamily="2" charset="2"/>
              <a:buChar char="§"/>
            </a:pPr>
            <a:r>
              <a:rPr lang="en-GB" sz="1700" dirty="0">
                <a:solidFill>
                  <a:srgbClr val="002060"/>
                </a:solidFill>
                <a:latin typeface="Arial" panose="020B0604020202020204" pitchFamily="34" charset="0"/>
                <a:cs typeface="Arial" panose="020B0604020202020204" pitchFamily="34" charset="0"/>
              </a:rPr>
              <a:t>16 – 24 year olds with an EHCP </a:t>
            </a:r>
          </a:p>
          <a:p>
            <a:pPr>
              <a:lnSpc>
                <a:spcPct val="100000"/>
              </a:lnSpc>
              <a:buFont typeface="Wingdings" panose="05000000000000000000" pitchFamily="2" charset="2"/>
              <a:buChar char="§"/>
            </a:pPr>
            <a:r>
              <a:rPr lang="en-GB" sz="1700" dirty="0">
                <a:solidFill>
                  <a:srgbClr val="002060"/>
                </a:solidFill>
                <a:latin typeface="Arial" panose="020B0604020202020204" pitchFamily="34" charset="0"/>
                <a:cs typeface="Arial" panose="020B0604020202020204" pitchFamily="34" charset="0"/>
              </a:rPr>
              <a:t>Working from entry 1 – Level 1 English and Maths</a:t>
            </a:r>
          </a:p>
          <a:p>
            <a:pPr>
              <a:lnSpc>
                <a:spcPct val="100000"/>
              </a:lnSpc>
              <a:buFont typeface="Wingdings" panose="05000000000000000000" pitchFamily="2" charset="2"/>
              <a:buChar char="§"/>
            </a:pPr>
            <a:r>
              <a:rPr lang="en-GB" sz="1700" dirty="0">
                <a:solidFill>
                  <a:srgbClr val="002060"/>
                </a:solidFill>
                <a:latin typeface="Arial" panose="020B0604020202020204" pitchFamily="34" charset="0"/>
                <a:cs typeface="Arial" panose="020B0604020202020204" pitchFamily="34" charset="0"/>
              </a:rPr>
              <a:t>16 hours p/w on work placement</a:t>
            </a:r>
          </a:p>
          <a:p>
            <a:pPr>
              <a:lnSpc>
                <a:spcPct val="100000"/>
              </a:lnSpc>
              <a:buFont typeface="Wingdings" panose="05000000000000000000" pitchFamily="2" charset="2"/>
              <a:buChar char="§"/>
            </a:pPr>
            <a:r>
              <a:rPr lang="en-GB" sz="1700" dirty="0">
                <a:solidFill>
                  <a:srgbClr val="002060"/>
                </a:solidFill>
                <a:latin typeface="Arial" panose="020B0604020202020204" pitchFamily="34" charset="0"/>
                <a:cs typeface="Arial" panose="020B0604020202020204" pitchFamily="34" charset="0"/>
              </a:rPr>
              <a:t>1:1 job coach support</a:t>
            </a:r>
          </a:p>
          <a:p>
            <a:pPr>
              <a:lnSpc>
                <a:spcPct val="100000"/>
              </a:lnSpc>
              <a:buFont typeface="Wingdings" panose="05000000000000000000" pitchFamily="2" charset="2"/>
              <a:buChar char="§"/>
            </a:pPr>
            <a:r>
              <a:rPr lang="en-GB" sz="1700" dirty="0">
                <a:solidFill>
                  <a:srgbClr val="002060"/>
                </a:solidFill>
                <a:latin typeface="Arial" panose="020B0604020202020204" pitchFamily="34" charset="0"/>
                <a:cs typeface="Arial" panose="020B0604020202020204" pitchFamily="34" charset="0"/>
              </a:rPr>
              <a:t>1 day studying English, maths and employability qualifications</a:t>
            </a:r>
          </a:p>
          <a:p>
            <a:pPr>
              <a:lnSpc>
                <a:spcPct val="100000"/>
              </a:lnSpc>
              <a:buFont typeface="Wingdings" panose="05000000000000000000" pitchFamily="2" charset="2"/>
              <a:buChar char="§"/>
            </a:pPr>
            <a:r>
              <a:rPr lang="en-GB" sz="1700" dirty="0">
                <a:solidFill>
                  <a:srgbClr val="002060"/>
                </a:solidFill>
                <a:latin typeface="Arial" panose="020B0604020202020204" pitchFamily="34" charset="0"/>
                <a:cs typeface="Arial" panose="020B0604020202020204" pitchFamily="34" charset="0"/>
              </a:rPr>
              <a:t>Aim to prepare for progression into paid work</a:t>
            </a:r>
          </a:p>
          <a:p>
            <a:pPr>
              <a:lnSpc>
                <a:spcPct val="120000"/>
              </a:lnSpc>
              <a:buFont typeface="Wingdings" panose="05000000000000000000" pitchFamily="2" charset="2"/>
              <a:buChar char="§"/>
            </a:pPr>
            <a:r>
              <a:rPr lang="en-GB" sz="1700" dirty="0">
                <a:solidFill>
                  <a:srgbClr val="002060"/>
                </a:solidFill>
                <a:latin typeface="Arial" panose="020B0604020202020204" pitchFamily="34" charset="0"/>
                <a:cs typeface="Arial" panose="020B0604020202020204" pitchFamily="34" charset="0"/>
              </a:rPr>
              <a:t>Supported Internships usually start once a year in September.</a:t>
            </a:r>
          </a:p>
          <a:p>
            <a:pPr>
              <a:lnSpc>
                <a:spcPct val="100000"/>
              </a:lnSpc>
              <a:buFont typeface="Wingdings" panose="05000000000000000000" pitchFamily="2" charset="2"/>
              <a:buChar char="§"/>
            </a:pPr>
            <a:r>
              <a:rPr lang="en-GB" sz="1700" dirty="0">
                <a:solidFill>
                  <a:srgbClr val="002060"/>
                </a:solidFill>
                <a:latin typeface="Arial" panose="020B0604020202020204" pitchFamily="34" charset="0"/>
                <a:cs typeface="Arial" panose="020B0604020202020204" pitchFamily="34" charset="0"/>
              </a:rPr>
              <a:t>Westminster and RBKC have programmes in the Local Authority, hotels, hospitality and more</a:t>
            </a:r>
          </a:p>
          <a:p>
            <a:pPr>
              <a:lnSpc>
                <a:spcPct val="120000"/>
              </a:lnSpc>
              <a:buFont typeface="Wingdings" panose="05000000000000000000" pitchFamily="2" charset="2"/>
              <a:buChar char="§"/>
            </a:pPr>
            <a:r>
              <a:rPr lang="en-GB" sz="1700" dirty="0">
                <a:solidFill>
                  <a:srgbClr val="002060"/>
                </a:solidFill>
                <a:latin typeface="Arial" panose="020B0604020202020204" pitchFamily="34" charset="0"/>
                <a:cs typeface="Arial" panose="020B0604020202020204" pitchFamily="34" charset="0"/>
              </a:rPr>
              <a:t>More information on the Local offer </a:t>
            </a:r>
            <a:r>
              <a:rPr lang="en-GB" sz="1700" dirty="0">
                <a:latin typeface="Arial" panose="020B0604020202020204" pitchFamily="34" charset="0"/>
                <a:cs typeface="Arial" panose="020B0604020202020204" pitchFamily="34" charset="0"/>
                <a:hlinkClick r:id="rId7"/>
              </a:rPr>
              <a:t>Westminster City Council Supported Internship | Westminster FIS</a:t>
            </a:r>
            <a:endParaRPr lang="en-GB" sz="1700" dirty="0">
              <a:solidFill>
                <a:srgbClr val="002060"/>
              </a:solidFill>
              <a:latin typeface="Arial" panose="020B0604020202020204" pitchFamily="34" charset="0"/>
              <a:cs typeface="Arial" panose="020B0604020202020204" pitchFamily="34" charset="0"/>
            </a:endParaRPr>
          </a:p>
        </p:txBody>
      </p:sp>
      <p:pic>
        <p:nvPicPr>
          <p:cNvPr id="14" name="Picture 2" descr="IASS_logo_WEB">
            <a:extLst>
              <a:ext uri="{FF2B5EF4-FFF2-40B4-BE49-F238E27FC236}">
                <a16:creationId xmlns:a16="http://schemas.microsoft.com/office/drawing/2014/main" id="{444F0AB4-6E14-4C2D-9EEC-2CED8919C7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a:extLst>
              <a:ext uri="{FF2B5EF4-FFF2-40B4-BE49-F238E27FC236}">
                <a16:creationId xmlns:a16="http://schemas.microsoft.com/office/drawing/2014/main" id="{F0C96767-1BA4-40E3-ABF8-5CFD0E55C009}"/>
              </a:ext>
            </a:extLst>
          </p:cNvPr>
          <p:cNvGraphicFramePr>
            <a:graphicFrameLocks noChangeAspect="1"/>
          </p:cNvGraphicFramePr>
          <p:nvPr>
            <p:extLst>
              <p:ext uri="{D42A27DB-BD31-4B8C-83A1-F6EECF244321}">
                <p14:modId xmlns:p14="http://schemas.microsoft.com/office/powerpoint/2010/main" val="3948437071"/>
              </p:ext>
            </p:extLst>
          </p:nvPr>
        </p:nvGraphicFramePr>
        <p:xfrm>
          <a:off x="7140367" y="1506748"/>
          <a:ext cx="1947362" cy="2755763"/>
        </p:xfrm>
        <a:graphic>
          <a:graphicData uri="http://schemas.openxmlformats.org/presentationml/2006/ole">
            <mc:AlternateContent xmlns:mc="http://schemas.openxmlformats.org/markup-compatibility/2006">
              <mc:Choice xmlns:v="urn:schemas-microsoft-com:vml" Requires="v">
                <p:oleObj spid="_x0000_s1026" name="Acrobat Document" r:id="rId9" imgW="2833567" imgH="4009988" progId="AcroExch.Document.DC">
                  <p:embed/>
                </p:oleObj>
              </mc:Choice>
              <mc:Fallback>
                <p:oleObj name="Acrobat Document" r:id="rId9" imgW="2833567" imgH="4009988" progId="AcroExch.Document.DC">
                  <p:embed/>
                  <p:pic>
                    <p:nvPicPr>
                      <p:cNvPr id="5" name="Object 4">
                        <a:extLst>
                          <a:ext uri="{FF2B5EF4-FFF2-40B4-BE49-F238E27FC236}">
                            <a16:creationId xmlns:a16="http://schemas.microsoft.com/office/drawing/2014/main" id="{F0C96767-1BA4-40E3-ABF8-5CFD0E55C009}"/>
                          </a:ext>
                        </a:extLst>
                      </p:cNvPr>
                      <p:cNvPicPr/>
                      <p:nvPr/>
                    </p:nvPicPr>
                    <p:blipFill>
                      <a:blip r:embed="rId10"/>
                      <a:stretch>
                        <a:fillRect/>
                      </a:stretch>
                    </p:blipFill>
                    <p:spPr>
                      <a:xfrm>
                        <a:off x="7140367" y="1506748"/>
                        <a:ext cx="1947362" cy="275576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F08D1BA-6B87-4E62-B5E6-4901DBA177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08806710"/>
      </p:ext>
    </p:extLst>
  </p:cSld>
  <p:clrMapOvr>
    <a:masterClrMapping/>
  </p:clrMapOvr>
  <mc:AlternateContent xmlns:mc="http://schemas.openxmlformats.org/markup-compatibility/2006">
    <mc:Choice xmlns:p14="http://schemas.microsoft.com/office/powerpoint/2010/main" Requires="p14">
      <p:transition spd="slow" p14:dur="2000" advTm="59406"/>
    </mc:Choice>
    <mc:Fallback>
      <p:transition spd="slow" advTm="5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E97558-3737-455B-9771-AB0132CB7698}"/>
              </a:ext>
            </a:extLst>
          </p:cNvPr>
          <p:cNvSpPr>
            <a:spLocks noGrp="1"/>
          </p:cNvSpPr>
          <p:nvPr>
            <p:ph idx="1"/>
          </p:nvPr>
        </p:nvSpPr>
        <p:spPr>
          <a:xfrm>
            <a:off x="538219" y="1744394"/>
            <a:ext cx="8067562" cy="4824699"/>
          </a:xfrm>
        </p:spPr>
        <p:txBody>
          <a:bodyPr>
            <a:noAutofit/>
          </a:bodyPr>
          <a:lstStyle/>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16 – 24 year olds</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Gives skills or experience to get an apprenticeship or job</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Flexible education and training programme </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Duration: six weeks and up to a maximum of six months, </a:t>
            </a:r>
          </a:p>
          <a:p>
            <a:r>
              <a:rPr lang="en-GB" sz="1800" dirty="0">
                <a:solidFill>
                  <a:srgbClr val="002060"/>
                </a:solidFill>
                <a:latin typeface="Arial" panose="020B0604020202020204" pitchFamily="34" charset="0"/>
                <a:cs typeface="Arial" panose="020B0604020202020204" pitchFamily="34" charset="0"/>
              </a:rPr>
              <a:t>Work experience placement tailored to your individual career needs</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Real work experience and job skills</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Opportunity to improve your English and maths (if needed). </a:t>
            </a:r>
          </a:p>
          <a:p>
            <a:pPr>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Suitable for:</a:t>
            </a:r>
          </a:p>
          <a:p>
            <a:pPr lvl="1"/>
            <a:r>
              <a:rPr lang="en-GB" dirty="0">
                <a:solidFill>
                  <a:srgbClr val="002060"/>
                </a:solidFill>
                <a:latin typeface="Arial" panose="020B0604020202020204" pitchFamily="34" charset="0"/>
                <a:cs typeface="Arial" panose="020B0604020202020204" pitchFamily="34" charset="0"/>
              </a:rPr>
              <a:t>young people who have no qualifications above GCSE or equivalent </a:t>
            </a:r>
          </a:p>
          <a:p>
            <a:pPr lvl="1"/>
            <a:r>
              <a:rPr lang="en-GB" dirty="0">
                <a:solidFill>
                  <a:srgbClr val="002060"/>
                </a:solidFill>
                <a:latin typeface="Arial" panose="020B0604020202020204" pitchFamily="34" charset="0"/>
                <a:cs typeface="Arial" panose="020B0604020202020204" pitchFamily="34" charset="0"/>
              </a:rPr>
              <a:t>unemployed, or work fewer than 16 hours per week </a:t>
            </a:r>
          </a:p>
          <a:p>
            <a:pPr lvl="1"/>
            <a:r>
              <a:rPr lang="en-GB" dirty="0">
                <a:solidFill>
                  <a:srgbClr val="002060"/>
                </a:solidFill>
                <a:latin typeface="Arial" panose="020B0604020202020204" pitchFamily="34" charset="0"/>
                <a:cs typeface="Arial" panose="020B0604020202020204" pitchFamily="34" charset="0"/>
              </a:rPr>
              <a:t>little work experience </a:t>
            </a:r>
          </a:p>
          <a:p>
            <a:pPr lvl="1"/>
            <a:r>
              <a:rPr lang="en-GB" dirty="0">
                <a:solidFill>
                  <a:srgbClr val="002060"/>
                </a:solidFill>
                <a:latin typeface="Arial" panose="020B0604020202020204" pitchFamily="34" charset="0"/>
                <a:cs typeface="Arial" panose="020B0604020202020204" pitchFamily="34" charset="0"/>
              </a:rPr>
              <a:t>motivation to work</a:t>
            </a:r>
          </a:p>
          <a:p>
            <a:pPr>
              <a:buFont typeface="Arial" panose="020B0604020202020204" pitchFamily="34" charset="0"/>
              <a:buChar char="•"/>
            </a:pPr>
            <a:endParaRPr lang="en-GB" sz="1600" dirty="0">
              <a:solidFill>
                <a:srgbClr val="00206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4E0D792-3BD0-4F4E-88D0-3E9EEB2BA276}"/>
              </a:ext>
            </a:extLst>
          </p:cNvPr>
          <p:cNvSpPr txBox="1">
            <a:spLocks/>
          </p:cNvSpPr>
          <p:nvPr/>
        </p:nvSpPr>
        <p:spPr>
          <a:xfrm>
            <a:off x="606074" y="502422"/>
            <a:ext cx="6400800" cy="906017"/>
          </a:xfrm>
          <a:prstGeom prst="rect">
            <a:avLst/>
          </a:prstGeom>
          <a:effectLst/>
        </p:spPr>
        <p:txBody>
          <a:bodyPr vert="horz" lIns="68580" tIns="34290" rIns="68580" bIns="3429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cap="none" dirty="0">
                <a:solidFill>
                  <a:schemeClr val="accent2">
                    <a:lumMod val="75000"/>
                  </a:schemeClr>
                </a:solidFill>
                <a:latin typeface="Arial" panose="020B0604020202020204" pitchFamily="34" charset="0"/>
                <a:cs typeface="Arial" panose="020B0604020202020204" pitchFamily="34" charset="0"/>
              </a:rPr>
              <a:t>Traineeships (Level 1/2)</a:t>
            </a:r>
            <a:r>
              <a:rPr lang="en-GB" sz="4000" cap="none" dirty="0">
                <a:solidFill>
                  <a:schemeClr val="accent2">
                    <a:lumMod val="75000"/>
                  </a:schemeClr>
                </a:solidFill>
              </a:rPr>
              <a:t> </a:t>
            </a:r>
          </a:p>
        </p:txBody>
      </p:sp>
      <p:pic>
        <p:nvPicPr>
          <p:cNvPr id="6" name="Picture 2" descr="IASS_logo_WEB">
            <a:extLst>
              <a:ext uri="{FF2B5EF4-FFF2-40B4-BE49-F238E27FC236}">
                <a16:creationId xmlns:a16="http://schemas.microsoft.com/office/drawing/2014/main" id="{2E75C2E5-7090-45C0-B228-4230BBE9A2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248FF53E-6050-444C-8FC3-852E7A2CB51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167042731"/>
      </p:ext>
    </p:extLst>
  </p:cSld>
  <p:clrMapOvr>
    <a:masterClrMapping/>
  </p:clrMapOvr>
  <mc:AlternateContent xmlns:mc="http://schemas.openxmlformats.org/markup-compatibility/2006">
    <mc:Choice xmlns:p14="http://schemas.microsoft.com/office/powerpoint/2010/main" Requires="p14">
      <p:transition spd="slow" p14:dur="2000" advTm="51442"/>
    </mc:Choice>
    <mc:Fallback>
      <p:transition spd="slow" advTm="5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DB69E-A343-4271-B44E-A1D068A939C8}"/>
              </a:ext>
            </a:extLst>
          </p:cNvPr>
          <p:cNvSpPr>
            <a:spLocks noGrp="1"/>
          </p:cNvSpPr>
          <p:nvPr>
            <p:ph type="title"/>
          </p:nvPr>
        </p:nvSpPr>
        <p:spPr/>
        <p:txBody>
          <a:bodyPr>
            <a:normAutofit/>
          </a:bodyPr>
          <a:lstStyle/>
          <a:p>
            <a:r>
              <a:rPr lang="en-GB" sz="4050" dirty="0">
                <a:solidFill>
                  <a:schemeClr val="accent2">
                    <a:lumMod val="75000"/>
                  </a:schemeClr>
                </a:solidFill>
                <a:latin typeface="Arial" panose="020B0604020202020204" pitchFamily="34" charset="0"/>
                <a:cs typeface="Arial" panose="020B0604020202020204" pitchFamily="34" charset="0"/>
              </a:rPr>
              <a:t>Local Traineeships: PSEV</a:t>
            </a:r>
            <a:br>
              <a:rPr lang="en-GB" dirty="0">
                <a:solidFill>
                  <a:srgbClr val="002060"/>
                </a:solidFill>
                <a:latin typeface="Arial" panose="020B0604020202020204" pitchFamily="34" charset="0"/>
                <a:cs typeface="Arial" panose="020B0604020202020204" pitchFamily="34" charset="0"/>
              </a:rPr>
            </a:br>
            <a:endParaRPr lang="en-GB" dirty="0">
              <a:solidFill>
                <a:srgbClr val="002060"/>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A4856555-D47F-42E6-A318-C5D8AC0C37B6}"/>
              </a:ext>
            </a:extLst>
          </p:cNvPr>
          <p:cNvPicPr>
            <a:picLocks noGrp="1" noChangeAspect="1"/>
          </p:cNvPicPr>
          <p:nvPr>
            <p:ph idx="1"/>
          </p:nvPr>
        </p:nvPicPr>
        <p:blipFill>
          <a:blip r:embed="rId5"/>
          <a:stretch>
            <a:fillRect/>
          </a:stretch>
        </p:blipFill>
        <p:spPr>
          <a:xfrm>
            <a:off x="275445" y="1133764"/>
            <a:ext cx="4098204" cy="5554630"/>
          </a:xfrm>
          <a:prstGeom prst="rect">
            <a:avLst/>
          </a:prstGeom>
        </p:spPr>
      </p:pic>
      <p:sp>
        <p:nvSpPr>
          <p:cNvPr id="5" name="Rectangle 4">
            <a:extLst>
              <a:ext uri="{FF2B5EF4-FFF2-40B4-BE49-F238E27FC236}">
                <a16:creationId xmlns:a16="http://schemas.microsoft.com/office/drawing/2014/main" id="{20D464B8-9EC3-4E4D-9F46-B51ED69E1C02}"/>
              </a:ext>
            </a:extLst>
          </p:cNvPr>
          <p:cNvSpPr/>
          <p:nvPr/>
        </p:nvSpPr>
        <p:spPr>
          <a:xfrm>
            <a:off x="4651786" y="1868268"/>
            <a:ext cx="4216769" cy="4455066"/>
          </a:xfrm>
          <a:prstGeom prst="rect">
            <a:avLst/>
          </a:prstGeom>
        </p:spPr>
        <p:txBody>
          <a:bodyPr wrap="square">
            <a:spAutoFit/>
          </a:bodyPr>
          <a:lstStyle/>
          <a:p>
            <a:pPr defTabSz="685800">
              <a:defRPr/>
            </a:pPr>
            <a:r>
              <a:rPr lang="en-GB" b="1" dirty="0">
                <a:solidFill>
                  <a:srgbClr val="002060"/>
                </a:solidFill>
                <a:latin typeface="Arial" panose="020B0604020202020204" pitchFamily="34" charset="0"/>
                <a:cs typeface="Arial" panose="020B0604020202020204" pitchFamily="34" charset="0"/>
              </a:rPr>
              <a:t>PSEV Traineeships</a:t>
            </a:r>
          </a:p>
          <a:p>
            <a:pPr defTabSz="685800">
              <a:defRPr/>
            </a:pPr>
            <a:r>
              <a:rPr lang="en-GB" b="1" dirty="0">
                <a:solidFill>
                  <a:srgbClr val="002060"/>
                </a:solidFill>
                <a:latin typeface="Arial" panose="020B0604020202020204" pitchFamily="34" charset="0"/>
                <a:cs typeface="Arial" panose="020B0604020202020204" pitchFamily="34" charset="0"/>
              </a:rPr>
              <a:t>Baseline Studios, North Kensington</a:t>
            </a:r>
          </a:p>
          <a:p>
            <a:pPr defTabSz="685800">
              <a:defRPr/>
            </a:pPr>
            <a:endParaRPr lang="en-GB" b="1" dirty="0">
              <a:solidFill>
                <a:srgbClr val="002060"/>
              </a:solidFill>
              <a:latin typeface="Arial" panose="020B0604020202020204" pitchFamily="34" charset="0"/>
              <a:cs typeface="Arial" panose="020B0604020202020204" pitchFamily="34" charset="0"/>
            </a:endParaRPr>
          </a:p>
          <a:p>
            <a:pPr marL="285750" indent="-285750" defTabSz="685800">
              <a:buFont typeface="Arial" panose="020B0604020202020204" pitchFamily="34" charset="0"/>
              <a:buChar char="•"/>
              <a:defRPr/>
            </a:pPr>
            <a:r>
              <a:rPr lang="en-GB" dirty="0">
                <a:solidFill>
                  <a:srgbClr val="002060"/>
                </a:solidFill>
                <a:latin typeface="Arial" panose="020B0604020202020204" pitchFamily="34" charset="0"/>
                <a:cs typeface="Arial" panose="020B0604020202020204" pitchFamily="34" charset="0"/>
              </a:rPr>
              <a:t>16-24 year olds</a:t>
            </a:r>
          </a:p>
          <a:p>
            <a:pPr marL="285750" indent="-285750" defTabSz="685800">
              <a:buFont typeface="Arial" panose="020B0604020202020204" pitchFamily="34" charset="0"/>
              <a:buChar char="•"/>
              <a:defRPr/>
            </a:pPr>
            <a:r>
              <a:rPr lang="en-GB" dirty="0">
                <a:solidFill>
                  <a:srgbClr val="002060"/>
                </a:solidFill>
                <a:latin typeface="Arial" panose="020B0604020202020204" pitchFamily="34" charset="0"/>
                <a:cs typeface="Arial" panose="020B0604020202020204" pitchFamily="34" charset="0"/>
              </a:rPr>
              <a:t>Duration: up to 12 weeks</a:t>
            </a:r>
          </a:p>
          <a:p>
            <a:pPr marL="285750" indent="-285750" defTabSz="685800">
              <a:buFont typeface="Arial" panose="020B0604020202020204" pitchFamily="34" charset="0"/>
              <a:buChar char="•"/>
              <a:defRPr/>
            </a:pPr>
            <a:r>
              <a:rPr lang="en-GB" dirty="0">
                <a:solidFill>
                  <a:srgbClr val="002060"/>
                </a:solidFill>
                <a:latin typeface="Arial" panose="020B0604020202020204" pitchFamily="34" charset="0"/>
                <a:cs typeface="Arial" panose="020B0604020202020204" pitchFamily="34" charset="0"/>
              </a:rPr>
              <a:t>Work experience</a:t>
            </a:r>
          </a:p>
          <a:p>
            <a:pPr marL="285750" indent="-285750" defTabSz="685800">
              <a:buFont typeface="Arial" panose="020B0604020202020204" pitchFamily="34" charset="0"/>
              <a:buChar char="•"/>
              <a:defRPr/>
            </a:pPr>
            <a:r>
              <a:rPr lang="en-GB" dirty="0">
                <a:solidFill>
                  <a:srgbClr val="002060"/>
                </a:solidFill>
                <a:latin typeface="Arial" panose="020B0604020202020204" pitchFamily="34" charset="0"/>
                <a:cs typeface="Arial" panose="020B0604020202020204" pitchFamily="34" charset="0"/>
              </a:rPr>
              <a:t>Employability skills</a:t>
            </a:r>
          </a:p>
          <a:p>
            <a:pPr marL="285750" indent="-285750" defTabSz="685800">
              <a:buFont typeface="Arial" panose="020B0604020202020204" pitchFamily="34" charset="0"/>
              <a:buChar char="•"/>
              <a:defRPr/>
            </a:pPr>
            <a:r>
              <a:rPr lang="en-GB" dirty="0">
                <a:solidFill>
                  <a:srgbClr val="002060"/>
                </a:solidFill>
                <a:latin typeface="Arial" panose="020B0604020202020204" pitchFamily="34" charset="0"/>
                <a:cs typeface="Arial" panose="020B0604020202020204" pitchFamily="34" charset="0"/>
              </a:rPr>
              <a:t>Helps to move into further education or training</a:t>
            </a:r>
          </a:p>
          <a:p>
            <a:pPr marL="285750" indent="-285750" defTabSz="685800">
              <a:buFont typeface="Arial" panose="020B0604020202020204" pitchFamily="34" charset="0"/>
              <a:buChar char="•"/>
              <a:defRPr/>
            </a:pPr>
            <a:r>
              <a:rPr lang="en-GB" dirty="0">
                <a:solidFill>
                  <a:srgbClr val="002060"/>
                </a:solidFill>
                <a:latin typeface="Arial" panose="020B0604020202020204" pitchFamily="34" charset="0"/>
                <a:cs typeface="Arial" panose="020B0604020202020204" pitchFamily="34" charset="0"/>
              </a:rPr>
              <a:t>Industry examples:</a:t>
            </a:r>
          </a:p>
          <a:p>
            <a:pPr marL="671513" lvl="1" indent="-214313" defTabSz="685800">
              <a:buFont typeface="Arial" panose="020B0604020202020204" pitchFamily="34" charset="0"/>
              <a:buChar char="•"/>
              <a:defRPr/>
            </a:pPr>
            <a:r>
              <a:rPr lang="en-GB" dirty="0">
                <a:solidFill>
                  <a:srgbClr val="002060"/>
                </a:solidFill>
                <a:latin typeface="Arial" panose="020B0604020202020204" pitchFamily="34" charset="0"/>
                <a:cs typeface="Arial" panose="020B0604020202020204" pitchFamily="34" charset="0"/>
              </a:rPr>
              <a:t>Admin</a:t>
            </a:r>
          </a:p>
          <a:p>
            <a:pPr marL="671513" lvl="1" indent="-214313" defTabSz="685800">
              <a:buFont typeface="Arial" panose="020B0604020202020204" pitchFamily="34" charset="0"/>
              <a:buChar char="•"/>
              <a:defRPr/>
            </a:pPr>
            <a:r>
              <a:rPr lang="en-GB" dirty="0">
                <a:solidFill>
                  <a:srgbClr val="002060"/>
                </a:solidFill>
                <a:latin typeface="Arial" panose="020B0604020202020204" pitchFamily="34" charset="0"/>
                <a:cs typeface="Arial" panose="020B0604020202020204" pitchFamily="34" charset="0"/>
              </a:rPr>
              <a:t>Customer Service</a:t>
            </a:r>
          </a:p>
          <a:p>
            <a:pPr marL="671513" lvl="1" indent="-214313" defTabSz="685800">
              <a:buFont typeface="Arial" panose="020B0604020202020204" pitchFamily="34" charset="0"/>
              <a:buChar char="•"/>
              <a:defRPr/>
            </a:pPr>
            <a:r>
              <a:rPr lang="en-GB" dirty="0">
                <a:solidFill>
                  <a:srgbClr val="002060"/>
                </a:solidFill>
                <a:latin typeface="Arial" panose="020B0604020202020204" pitchFamily="34" charset="0"/>
                <a:cs typeface="Arial" panose="020B0604020202020204" pitchFamily="34" charset="0"/>
              </a:rPr>
              <a:t>Retail</a:t>
            </a:r>
          </a:p>
          <a:p>
            <a:pPr defTabSz="685800">
              <a:defRPr/>
            </a:pPr>
            <a:endParaRPr lang="en-GB" dirty="0">
              <a:solidFill>
                <a:srgbClr val="002060"/>
              </a:solidFill>
              <a:latin typeface="Arial" panose="020B0604020202020204" pitchFamily="34" charset="0"/>
              <a:cs typeface="Arial" panose="020B0604020202020204" pitchFamily="34" charset="0"/>
            </a:endParaRPr>
          </a:p>
          <a:p>
            <a:pPr defTabSz="685800">
              <a:defRPr/>
            </a:pPr>
            <a:r>
              <a:rPr lang="en-GB" dirty="0">
                <a:solidFill>
                  <a:srgbClr val="002060"/>
                </a:solidFill>
                <a:latin typeface="Arial" panose="020B0604020202020204" pitchFamily="34" charset="0"/>
                <a:cs typeface="Arial" panose="020B0604020202020204" pitchFamily="34" charset="0"/>
              </a:rPr>
              <a:t>More info </a:t>
            </a:r>
            <a:r>
              <a:rPr lang="en-GB" dirty="0">
                <a:solidFill>
                  <a:srgbClr val="002060"/>
                </a:solidFill>
                <a:latin typeface="Arial" panose="020B0604020202020204" pitchFamily="34" charset="0"/>
                <a:cs typeface="Arial" panose="020B0604020202020204" pitchFamily="34" charset="0"/>
                <a:hlinkClick r:id="rId6"/>
              </a:rPr>
              <a:t>https://psev.org/jobseekers/</a:t>
            </a:r>
            <a:r>
              <a:rPr lang="en-GB" dirty="0">
                <a:solidFill>
                  <a:srgbClr val="002060"/>
                </a:solidFill>
                <a:latin typeface="Arial" panose="020B0604020202020204" pitchFamily="34" charset="0"/>
                <a:cs typeface="Arial" panose="020B0604020202020204" pitchFamily="34" charset="0"/>
              </a:rPr>
              <a:t> </a:t>
            </a:r>
            <a:endParaRPr lang="en-GB" dirty="0">
              <a:solidFill>
                <a:prstClr val="black"/>
              </a:solidFill>
              <a:latin typeface="Calibri" panose="020F0502020204030204"/>
            </a:endParaRPr>
          </a:p>
          <a:p>
            <a:pPr defTabSz="685800">
              <a:defRPr/>
            </a:pPr>
            <a:endParaRPr lang="en-GB" sz="1350" b="1" dirty="0">
              <a:solidFill>
                <a:prstClr val="black"/>
              </a:solidFill>
              <a:latin typeface="Calibri" panose="020F0502020204030204"/>
            </a:endParaRPr>
          </a:p>
        </p:txBody>
      </p:sp>
      <p:pic>
        <p:nvPicPr>
          <p:cNvPr id="6" name="Picture 2" descr="IASS_logo_WEB">
            <a:extLst>
              <a:ext uri="{FF2B5EF4-FFF2-40B4-BE49-F238E27FC236}">
                <a16:creationId xmlns:a16="http://schemas.microsoft.com/office/drawing/2014/main" id="{C167843D-A3A9-4690-A4E4-54B38E108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id="{F375B5D6-71CC-4D36-8D9B-9E461E62BA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655414793"/>
      </p:ext>
    </p:extLst>
  </p:cSld>
  <p:clrMapOvr>
    <a:masterClrMapping/>
  </p:clrMapOvr>
  <mc:AlternateContent xmlns:mc="http://schemas.openxmlformats.org/markup-compatibility/2006">
    <mc:Choice xmlns:p14="http://schemas.microsoft.com/office/powerpoint/2010/main" Requires="p14">
      <p:transition spd="slow" p14:dur="2000" advTm="14801"/>
    </mc:Choice>
    <mc:Fallback>
      <p:transition spd="slow" advTm="1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736638" y="1234135"/>
            <a:ext cx="7670724" cy="1416162"/>
          </a:xfrm>
        </p:spPr>
        <p:txBody>
          <a:bodyPr vert="horz" lIns="68580" tIns="34290" rIns="68580" bIns="34290" rtlCol="0" anchor="b">
            <a:normAutofit fontScale="90000"/>
          </a:bodyPr>
          <a:lstStyle/>
          <a:p>
            <a:pPr algn="ctr">
              <a:lnSpc>
                <a:spcPct val="90000"/>
              </a:lnSpc>
            </a:pPr>
            <a:r>
              <a:rPr lang="en-US" sz="4000" dirty="0">
                <a:solidFill>
                  <a:schemeClr val="accent2">
                    <a:lumMod val="75000"/>
                  </a:schemeClr>
                </a:solidFill>
                <a:latin typeface="Arial" panose="020B0604020202020204" pitchFamily="34" charset="0"/>
                <a:cs typeface="Arial" panose="020B0604020202020204" pitchFamily="34" charset="0"/>
              </a:rPr>
              <a:t>Westminster Information, Advice and Support Service (IASS)</a:t>
            </a:r>
            <a:br>
              <a:rPr lang="en-US" sz="3075" dirty="0"/>
            </a:br>
            <a:endParaRPr lang="en-US" sz="3075"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455333" y="2756614"/>
            <a:ext cx="6233334" cy="2866601"/>
          </a:xfrm>
        </p:spPr>
        <p:txBody>
          <a:bodyPr vert="horz" lIns="68580" tIns="34290" rIns="68580" bIns="34290" rtlCol="0" anchor="t">
            <a:normAutofit/>
          </a:bodyPr>
          <a:lstStyle/>
          <a:p>
            <a:r>
              <a:rPr lang="en-GB" dirty="0">
                <a:solidFill>
                  <a:srgbClr val="002060"/>
                </a:solidFill>
                <a:latin typeface="Arial" panose="020B0604020202020204" pitchFamily="34" charset="0"/>
                <a:cs typeface="Arial" panose="020B0604020202020204" pitchFamily="34" charset="0"/>
              </a:rPr>
              <a:t>Westminster Information Advice Support Service (IASS) offer an impartial and confidential service to parents and carers with children aged 0-25 with special educational needs and disability (SEND)</a:t>
            </a:r>
          </a:p>
          <a:p>
            <a:endParaRPr lang="en-US" sz="1575" dirty="0"/>
          </a:p>
        </p:txBody>
      </p:sp>
      <p:sp>
        <p:nvSpPr>
          <p:cNvPr id="4" name="Slide Number Placeholder 3">
            <a:extLst>
              <a:ext uri="{FF2B5EF4-FFF2-40B4-BE49-F238E27FC236}">
                <a16:creationId xmlns:a16="http://schemas.microsoft.com/office/drawing/2014/main" id="{0800D5FA-39B6-4185-9918-EBEB52185C4F}"/>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8" name="Picture 2" descr="IASS_logo_WEB">
            <a:extLst>
              <a:ext uri="{FF2B5EF4-FFF2-40B4-BE49-F238E27FC236}">
                <a16:creationId xmlns:a16="http://schemas.microsoft.com/office/drawing/2014/main" id="{6240D99D-EAA2-480D-A564-8F72A6302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E5C9C9B7-89D0-4E62-82B1-8EFAD210A2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600947740"/>
      </p:ext>
    </p:extLst>
  </p:cSld>
  <p:clrMapOvr>
    <a:masterClrMapping/>
  </p:clrMapOvr>
  <mc:AlternateContent xmlns:mc="http://schemas.openxmlformats.org/markup-compatibility/2006" xmlns:p14="http://schemas.microsoft.com/office/powerpoint/2010/main">
    <mc:Choice Requires="p14">
      <p:transition spd="slow" p14:dur="2000" advTm="20722"/>
    </mc:Choice>
    <mc:Fallback xmlns="">
      <p:transition spd="slow" advTm="2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DB69E-A343-4271-B44E-A1D068A939C8}"/>
              </a:ext>
            </a:extLst>
          </p:cNvPr>
          <p:cNvSpPr>
            <a:spLocks noGrp="1"/>
          </p:cNvSpPr>
          <p:nvPr>
            <p:ph type="title"/>
          </p:nvPr>
        </p:nvSpPr>
        <p:spPr>
          <a:xfrm>
            <a:off x="387708" y="893932"/>
            <a:ext cx="7886700" cy="994172"/>
          </a:xfrm>
        </p:spPr>
        <p:txBody>
          <a:bodyPr>
            <a:normAutofit fontScale="90000"/>
          </a:bodyPr>
          <a:lstStyle/>
          <a:p>
            <a:r>
              <a:rPr lang="en-GB" sz="4050" dirty="0">
                <a:solidFill>
                  <a:schemeClr val="accent2">
                    <a:lumMod val="75000"/>
                  </a:schemeClr>
                </a:solidFill>
                <a:latin typeface="Arial" panose="020B0604020202020204" pitchFamily="34" charset="0"/>
                <a:cs typeface="Arial" panose="020B0604020202020204" pitchFamily="34" charset="0"/>
              </a:rPr>
              <a:t>Local Traineeships – Ixion </a:t>
            </a:r>
            <a:br>
              <a:rPr lang="en-GB" dirty="0"/>
            </a:br>
            <a:endParaRPr lang="en-GB" dirty="0"/>
          </a:p>
        </p:txBody>
      </p:sp>
      <p:sp>
        <p:nvSpPr>
          <p:cNvPr id="5" name="Rectangle 4">
            <a:extLst>
              <a:ext uri="{FF2B5EF4-FFF2-40B4-BE49-F238E27FC236}">
                <a16:creationId xmlns:a16="http://schemas.microsoft.com/office/drawing/2014/main" id="{20D464B8-9EC3-4E4D-9F46-B51ED69E1C02}"/>
              </a:ext>
            </a:extLst>
          </p:cNvPr>
          <p:cNvSpPr/>
          <p:nvPr/>
        </p:nvSpPr>
        <p:spPr>
          <a:xfrm>
            <a:off x="4930726" y="1657888"/>
            <a:ext cx="4002259" cy="3898850"/>
          </a:xfrm>
          <a:prstGeom prst="rect">
            <a:avLst/>
          </a:prstGeom>
        </p:spPr>
        <p:txBody>
          <a:bodyPr wrap="square">
            <a:spAutoFit/>
          </a:bodyPr>
          <a:lstStyle/>
          <a:p>
            <a:pPr marL="285750" indent="-285750" defTabSz="685800">
              <a:buFont typeface="Arial" panose="020B0604020202020204" pitchFamily="34" charset="0"/>
              <a:buChar char="•"/>
              <a:defRPr/>
            </a:pPr>
            <a:r>
              <a:rPr lang="en-GB" sz="1700" b="1" dirty="0">
                <a:solidFill>
                  <a:srgbClr val="002060"/>
                </a:solidFill>
                <a:latin typeface="Arial" panose="020B0604020202020204" pitchFamily="34" charset="0"/>
                <a:cs typeface="Arial" panose="020B0604020202020204" pitchFamily="34" charset="0"/>
              </a:rPr>
              <a:t>Construction Traineeships</a:t>
            </a:r>
          </a:p>
          <a:p>
            <a:pPr marL="285750" indent="-285750" defTabSz="685800">
              <a:buFont typeface="Arial" panose="020B0604020202020204" pitchFamily="34" charset="0"/>
              <a:buChar char="•"/>
              <a:defRPr/>
            </a:pPr>
            <a:r>
              <a:rPr lang="en-GB" sz="1700" dirty="0">
                <a:solidFill>
                  <a:srgbClr val="002060"/>
                </a:solidFill>
                <a:latin typeface="Arial" panose="020B0604020202020204" pitchFamily="34" charset="0"/>
                <a:cs typeface="Arial" panose="020B0604020202020204" pitchFamily="34" charset="0"/>
              </a:rPr>
              <a:t>London wide</a:t>
            </a:r>
          </a:p>
          <a:p>
            <a:pPr marL="285750" indent="-285750" defTabSz="685800">
              <a:buFont typeface="Arial" panose="020B0604020202020204" pitchFamily="34" charset="0"/>
              <a:buChar char="•"/>
              <a:defRPr/>
            </a:pPr>
            <a:r>
              <a:rPr lang="en-GB" sz="1700" dirty="0">
                <a:solidFill>
                  <a:srgbClr val="002060"/>
                </a:solidFill>
                <a:latin typeface="Arial" panose="020B0604020202020204" pitchFamily="34" charset="0"/>
                <a:cs typeface="Arial" panose="020B0604020202020204" pitchFamily="34" charset="0"/>
              </a:rPr>
              <a:t>16-24 year olds</a:t>
            </a:r>
          </a:p>
          <a:p>
            <a:pPr marL="742950" lvl="1" indent="-285750" defTabSz="685800">
              <a:buFont typeface="Arial" panose="020B0604020202020204" pitchFamily="34" charset="0"/>
              <a:buChar char="•"/>
              <a:defRPr/>
            </a:pPr>
            <a:r>
              <a:rPr lang="en-GB" sz="1700" dirty="0">
                <a:solidFill>
                  <a:srgbClr val="002060"/>
                </a:solidFill>
                <a:latin typeface="Arial" panose="020B0604020202020204" pitchFamily="34" charset="0"/>
                <a:cs typeface="Arial" panose="020B0604020202020204" pitchFamily="34" charset="0"/>
              </a:rPr>
              <a:t>Level 2 (16-18yrs)</a:t>
            </a:r>
          </a:p>
          <a:p>
            <a:pPr marL="742950" lvl="1" indent="-285750" defTabSz="685800">
              <a:buFont typeface="Arial" panose="020B0604020202020204" pitchFamily="34" charset="0"/>
              <a:buChar char="•"/>
              <a:defRPr/>
            </a:pPr>
            <a:r>
              <a:rPr lang="en-GB" sz="1700" dirty="0">
                <a:solidFill>
                  <a:srgbClr val="002060"/>
                </a:solidFill>
                <a:latin typeface="Arial" panose="020B0604020202020204" pitchFamily="34" charset="0"/>
                <a:cs typeface="Arial" panose="020B0604020202020204" pitchFamily="34" charset="0"/>
              </a:rPr>
              <a:t>Level 3 (19-24yrs)</a:t>
            </a:r>
          </a:p>
          <a:p>
            <a:pPr marL="285750" indent="-285750" defTabSz="685800">
              <a:buFont typeface="Arial" panose="020B0604020202020204" pitchFamily="34" charset="0"/>
              <a:buChar char="•"/>
              <a:defRPr/>
            </a:pPr>
            <a:r>
              <a:rPr lang="en-GB" sz="1700" dirty="0">
                <a:solidFill>
                  <a:srgbClr val="002060"/>
                </a:solidFill>
                <a:latin typeface="Arial" panose="020B0604020202020204" pitchFamily="34" charset="0"/>
                <a:cs typeface="Arial" panose="020B0604020202020204" pitchFamily="34" charset="0"/>
              </a:rPr>
              <a:t>Not in education employment or training (NEET)</a:t>
            </a:r>
          </a:p>
          <a:p>
            <a:pPr marL="285750" indent="-285750" defTabSz="685800">
              <a:buFont typeface="Arial" panose="020B0604020202020204" pitchFamily="34" charset="0"/>
              <a:buChar char="•"/>
              <a:defRPr/>
            </a:pPr>
            <a:r>
              <a:rPr lang="en-GB" sz="1700" dirty="0">
                <a:solidFill>
                  <a:srgbClr val="002060"/>
                </a:solidFill>
                <a:latin typeface="Arial" panose="020B0604020202020204" pitchFamily="34" charset="0"/>
                <a:cs typeface="Arial" panose="020B0604020202020204" pitchFamily="34" charset="0"/>
              </a:rPr>
              <a:t>6-12 week placements </a:t>
            </a:r>
          </a:p>
          <a:p>
            <a:pPr marL="285750" indent="-285750" defTabSz="685800">
              <a:buFont typeface="Arial" panose="020B0604020202020204" pitchFamily="34" charset="0"/>
              <a:buChar char="•"/>
              <a:defRPr/>
            </a:pPr>
            <a:r>
              <a:rPr lang="en-GB" sz="1700" dirty="0">
                <a:solidFill>
                  <a:srgbClr val="002060"/>
                </a:solidFill>
                <a:latin typeface="Arial" panose="020B0604020202020204" pitchFamily="34" charset="0"/>
                <a:cs typeface="Arial" panose="020B0604020202020204" pitchFamily="34" charset="0"/>
              </a:rPr>
              <a:t>Ongoing start dates</a:t>
            </a:r>
          </a:p>
          <a:p>
            <a:pPr marL="257175" indent="-257175" defTabSz="685800">
              <a:buFont typeface="Arial" panose="020B0604020202020204" pitchFamily="34" charset="0"/>
              <a:buChar char="•"/>
              <a:defRPr/>
            </a:pPr>
            <a:endParaRPr lang="en-GB" sz="1700" dirty="0">
              <a:solidFill>
                <a:srgbClr val="002060"/>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defRPr/>
            </a:pPr>
            <a:r>
              <a:rPr lang="en-GB" sz="1700" dirty="0">
                <a:solidFill>
                  <a:srgbClr val="002060"/>
                </a:solidFill>
                <a:latin typeface="Arial" panose="020B0604020202020204" pitchFamily="34" charset="0"/>
                <a:cs typeface="Arial" panose="020B0604020202020204" pitchFamily="34" charset="0"/>
              </a:rPr>
              <a:t>E: </a:t>
            </a:r>
            <a:r>
              <a:rPr lang="en-GB" sz="1700" dirty="0">
                <a:solidFill>
                  <a:srgbClr val="002060"/>
                </a:solidFill>
                <a:latin typeface="Arial" panose="020B0604020202020204" pitchFamily="34" charset="0"/>
                <a:cs typeface="Arial" panose="020B0604020202020204" pitchFamily="34" charset="0"/>
                <a:hlinkClick r:id="rId5"/>
              </a:rPr>
              <a:t>traineeships@ixionholdings.com</a:t>
            </a:r>
            <a:r>
              <a:rPr lang="en-GB" sz="1700" dirty="0">
                <a:solidFill>
                  <a:srgbClr val="002060"/>
                </a:solidFill>
                <a:latin typeface="Arial" panose="020B0604020202020204" pitchFamily="34" charset="0"/>
                <a:cs typeface="Arial" panose="020B0604020202020204" pitchFamily="34" charset="0"/>
              </a:rPr>
              <a:t> </a:t>
            </a:r>
          </a:p>
          <a:p>
            <a:pPr marL="285750" indent="-285750" defTabSz="685800">
              <a:buFont typeface="Arial" panose="020B0604020202020204" pitchFamily="34" charset="0"/>
              <a:buChar char="•"/>
              <a:defRPr/>
            </a:pPr>
            <a:r>
              <a:rPr lang="en-GB" sz="1700" dirty="0">
                <a:solidFill>
                  <a:srgbClr val="002060"/>
                </a:solidFill>
                <a:latin typeface="Arial" panose="020B0604020202020204" pitchFamily="34" charset="0"/>
                <a:cs typeface="Arial" panose="020B0604020202020204" pitchFamily="34" charset="0"/>
              </a:rPr>
              <a:t>W: </a:t>
            </a:r>
            <a:r>
              <a:rPr lang="en-GB" sz="1700" dirty="0">
                <a:solidFill>
                  <a:srgbClr val="002060"/>
                </a:solidFill>
                <a:latin typeface="Arial" panose="020B0604020202020204" pitchFamily="34" charset="0"/>
                <a:cs typeface="Arial" panose="020B0604020202020204" pitchFamily="34" charset="0"/>
                <a:hlinkClick r:id="rId6"/>
              </a:rPr>
              <a:t>https://www.ixionholdings.com/traineeships-for-individuals/</a:t>
            </a:r>
            <a:r>
              <a:rPr lang="en-GB" sz="1700" dirty="0">
                <a:solidFill>
                  <a:srgbClr val="002060"/>
                </a:solidFill>
                <a:latin typeface="Arial" panose="020B0604020202020204" pitchFamily="34" charset="0"/>
                <a:cs typeface="Arial" panose="020B0604020202020204" pitchFamily="34" charset="0"/>
              </a:rPr>
              <a:t> </a:t>
            </a:r>
            <a:endParaRPr lang="en-GB" sz="1700" b="1"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DCB63598-F6EC-420A-A5CF-A0D2A3D54EDF}"/>
              </a:ext>
            </a:extLst>
          </p:cNvPr>
          <p:cNvPicPr>
            <a:picLocks noChangeAspect="1"/>
          </p:cNvPicPr>
          <p:nvPr/>
        </p:nvPicPr>
        <p:blipFill>
          <a:blip r:embed="rId7"/>
          <a:stretch>
            <a:fillRect/>
          </a:stretch>
        </p:blipFill>
        <p:spPr>
          <a:xfrm>
            <a:off x="6788651" y="5610507"/>
            <a:ext cx="2221706" cy="1157288"/>
          </a:xfrm>
          <a:prstGeom prst="rect">
            <a:avLst/>
          </a:prstGeom>
        </p:spPr>
      </p:pic>
      <p:pic>
        <p:nvPicPr>
          <p:cNvPr id="6" name="Picture 2" descr="IASS_logo_WEB">
            <a:extLst>
              <a:ext uri="{FF2B5EF4-FFF2-40B4-BE49-F238E27FC236}">
                <a16:creationId xmlns:a16="http://schemas.microsoft.com/office/drawing/2014/main" id="{6636ED45-1D82-4713-91C9-AC8649636B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CDC8129-2DDC-4EC0-89C8-D2AF01CFB05F}"/>
              </a:ext>
            </a:extLst>
          </p:cNvPr>
          <p:cNvPicPr>
            <a:picLocks noChangeAspect="1"/>
          </p:cNvPicPr>
          <p:nvPr/>
        </p:nvPicPr>
        <p:blipFill>
          <a:blip r:embed="rId9"/>
          <a:stretch>
            <a:fillRect/>
          </a:stretch>
        </p:blipFill>
        <p:spPr>
          <a:xfrm>
            <a:off x="133643" y="1803697"/>
            <a:ext cx="4680147" cy="3081793"/>
          </a:xfrm>
          <a:prstGeom prst="rect">
            <a:avLst/>
          </a:prstGeom>
        </p:spPr>
      </p:pic>
      <p:pic>
        <p:nvPicPr>
          <p:cNvPr id="8" name="Audio 7">
            <a:hlinkClick r:id="" action="ppaction://media"/>
            <a:extLst>
              <a:ext uri="{FF2B5EF4-FFF2-40B4-BE49-F238E27FC236}">
                <a16:creationId xmlns:a16="http://schemas.microsoft.com/office/drawing/2014/main" id="{50BAB4DF-0E87-45E0-8A4D-B1614E81D0D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615735782"/>
      </p:ext>
    </p:extLst>
  </p:cSld>
  <p:clrMapOvr>
    <a:masterClrMapping/>
  </p:clrMapOvr>
  <mc:AlternateContent xmlns:mc="http://schemas.openxmlformats.org/markup-compatibility/2006">
    <mc:Choice xmlns:p14="http://schemas.microsoft.com/office/powerpoint/2010/main" Requires="p14">
      <p:transition spd="slow" p14:dur="2000" advTm="7301"/>
    </mc:Choice>
    <mc:Fallback>
      <p:transition spd="slow" advTm="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DB69E-A343-4271-B44E-A1D068A939C8}"/>
              </a:ext>
            </a:extLst>
          </p:cNvPr>
          <p:cNvSpPr>
            <a:spLocks noGrp="1"/>
          </p:cNvSpPr>
          <p:nvPr>
            <p:ph type="title"/>
          </p:nvPr>
        </p:nvSpPr>
        <p:spPr>
          <a:xfrm>
            <a:off x="481560" y="633730"/>
            <a:ext cx="7886700" cy="994172"/>
          </a:xfrm>
        </p:spPr>
        <p:txBody>
          <a:bodyPr>
            <a:normAutofit/>
          </a:bodyPr>
          <a:lstStyle/>
          <a:p>
            <a:r>
              <a:rPr lang="en-GB" sz="4050" dirty="0">
                <a:solidFill>
                  <a:schemeClr val="accent2">
                    <a:lumMod val="75000"/>
                  </a:schemeClr>
                </a:solidFill>
                <a:latin typeface="Arial" panose="020B0604020202020204" pitchFamily="34" charset="0"/>
                <a:cs typeface="Arial" panose="020B0604020202020204" pitchFamily="34" charset="0"/>
              </a:rPr>
              <a:t>Local Traineeships: WAES</a:t>
            </a:r>
          </a:p>
        </p:txBody>
      </p:sp>
      <p:sp>
        <p:nvSpPr>
          <p:cNvPr id="5" name="Rectangle 4">
            <a:extLst>
              <a:ext uri="{FF2B5EF4-FFF2-40B4-BE49-F238E27FC236}">
                <a16:creationId xmlns:a16="http://schemas.microsoft.com/office/drawing/2014/main" id="{20D464B8-9EC3-4E4D-9F46-B51ED69E1C02}"/>
              </a:ext>
            </a:extLst>
          </p:cNvPr>
          <p:cNvSpPr/>
          <p:nvPr/>
        </p:nvSpPr>
        <p:spPr>
          <a:xfrm>
            <a:off x="481560" y="1870801"/>
            <a:ext cx="8310991" cy="4801314"/>
          </a:xfrm>
          <a:prstGeom prst="rect">
            <a:avLst/>
          </a:prstGeom>
        </p:spPr>
        <p:txBody>
          <a:bodyPr wrap="square">
            <a:spAutoFit/>
          </a:bodyPr>
          <a:lstStyle/>
          <a:p>
            <a:pPr defTabSz="685800">
              <a:defRPr/>
            </a:pPr>
            <a:r>
              <a:rPr lang="en-GB" b="1" dirty="0">
                <a:solidFill>
                  <a:srgbClr val="002060"/>
                </a:solidFill>
                <a:latin typeface="Calibri" panose="020F0502020204030204"/>
              </a:rPr>
              <a:t>Westminster Adult Education Service, Marylebone.</a:t>
            </a:r>
          </a:p>
          <a:p>
            <a:pPr defTabSz="685800">
              <a:defRPr/>
            </a:pPr>
            <a:r>
              <a:rPr lang="en-GB" b="1" dirty="0">
                <a:solidFill>
                  <a:srgbClr val="002060"/>
                </a:solidFill>
                <a:latin typeface="Calibri" panose="020F0502020204030204"/>
                <a:hlinkClick r:id="rId5"/>
              </a:rPr>
              <a:t>https://www.waes.ac.uk/category/apprenticeships/traineeships</a:t>
            </a:r>
            <a:endParaRPr lang="en-GB" b="1" dirty="0">
              <a:solidFill>
                <a:srgbClr val="002060"/>
              </a:solidFill>
              <a:latin typeface="Calibri" panose="020F0502020204030204"/>
            </a:endParaRPr>
          </a:p>
          <a:p>
            <a:pPr defTabSz="685800">
              <a:defRPr/>
            </a:pPr>
            <a:endParaRPr lang="en-GB" b="1" dirty="0">
              <a:solidFill>
                <a:srgbClr val="002060"/>
              </a:solidFill>
              <a:latin typeface="Calibri" panose="020F0502020204030204"/>
            </a:endParaRPr>
          </a:p>
          <a:p>
            <a:pPr marL="285750" indent="-285750" defTabSz="685800">
              <a:buFont typeface="Wingdings" panose="05000000000000000000" pitchFamily="2" charset="2"/>
              <a:buChar char="ü"/>
              <a:defRPr/>
            </a:pPr>
            <a:r>
              <a:rPr lang="en-GB" dirty="0">
                <a:solidFill>
                  <a:srgbClr val="002060"/>
                </a:solidFill>
                <a:latin typeface="Calibri" panose="020F0502020204030204"/>
              </a:rPr>
              <a:t>Ages 19-24</a:t>
            </a:r>
          </a:p>
          <a:p>
            <a:pPr marL="257175" indent="-257175" defTabSz="685800">
              <a:buFont typeface="Wingdings" panose="05000000000000000000" pitchFamily="2" charset="2"/>
              <a:buChar char="ü"/>
              <a:defRPr/>
            </a:pPr>
            <a:r>
              <a:rPr lang="en-GB" dirty="0">
                <a:solidFill>
                  <a:srgbClr val="002060"/>
                </a:solidFill>
                <a:latin typeface="Calibri" panose="020F0502020204030204"/>
              </a:rPr>
              <a:t>Formal qualification in a vocational subject including technical skills development</a:t>
            </a:r>
          </a:p>
          <a:p>
            <a:pPr marL="257175" indent="-257175" defTabSz="685800">
              <a:buFont typeface="Wingdings" panose="05000000000000000000" pitchFamily="2" charset="2"/>
              <a:buChar char="ü"/>
              <a:defRPr/>
            </a:pPr>
            <a:r>
              <a:rPr lang="en-GB" dirty="0">
                <a:solidFill>
                  <a:srgbClr val="002060"/>
                </a:solidFill>
                <a:latin typeface="Calibri" panose="020F0502020204030204"/>
              </a:rPr>
              <a:t>An employability qualification</a:t>
            </a:r>
          </a:p>
          <a:p>
            <a:pPr marL="257175" indent="-257175" defTabSz="685800">
              <a:buFont typeface="Wingdings" panose="05000000000000000000" pitchFamily="2" charset="2"/>
              <a:buChar char="ü"/>
              <a:defRPr/>
            </a:pPr>
            <a:r>
              <a:rPr lang="en-GB" dirty="0">
                <a:solidFill>
                  <a:srgbClr val="002060"/>
                </a:solidFill>
                <a:latin typeface="Calibri" panose="020F0502020204030204"/>
              </a:rPr>
              <a:t>Soft skills development</a:t>
            </a:r>
          </a:p>
          <a:p>
            <a:pPr marL="257175" indent="-257175" defTabSz="685800">
              <a:buFont typeface="Wingdings" panose="05000000000000000000" pitchFamily="2" charset="2"/>
              <a:buChar char="ü"/>
              <a:defRPr/>
            </a:pPr>
            <a:r>
              <a:rPr lang="en-GB" dirty="0">
                <a:solidFill>
                  <a:srgbClr val="002060"/>
                </a:solidFill>
                <a:latin typeface="Calibri" panose="020F0502020204030204"/>
              </a:rPr>
              <a:t>English and maths qualifications (if required)</a:t>
            </a:r>
          </a:p>
          <a:p>
            <a:pPr marL="257175" indent="-257175" defTabSz="685800">
              <a:buFont typeface="Wingdings" panose="05000000000000000000" pitchFamily="2" charset="2"/>
              <a:buChar char="ü"/>
              <a:defRPr/>
            </a:pPr>
            <a:r>
              <a:rPr lang="en-GB" dirty="0">
                <a:solidFill>
                  <a:srgbClr val="002060"/>
                </a:solidFill>
                <a:latin typeface="Calibri" panose="020F0502020204030204"/>
              </a:rPr>
              <a:t>Gaining 70+ hours of high-quality work experience with a supportive employer</a:t>
            </a:r>
          </a:p>
          <a:p>
            <a:pPr defTabSz="685800">
              <a:defRPr/>
            </a:pPr>
            <a:endParaRPr lang="en-GB" dirty="0">
              <a:solidFill>
                <a:srgbClr val="002060"/>
              </a:solidFill>
              <a:latin typeface="Calibri" panose="020F0502020204030204"/>
            </a:endParaRPr>
          </a:p>
          <a:p>
            <a:pPr defTabSz="685800">
              <a:defRPr/>
            </a:pPr>
            <a:r>
              <a:rPr lang="en-GB" dirty="0">
                <a:solidFill>
                  <a:srgbClr val="002060"/>
                </a:solidFill>
                <a:latin typeface="Calibri" panose="020F0502020204030204"/>
              </a:rPr>
              <a:t>Examples of industry:</a:t>
            </a:r>
          </a:p>
          <a:p>
            <a:pPr marL="214313" indent="-214313" defTabSz="685800">
              <a:buFont typeface="Arial" panose="020B0604020202020204" pitchFamily="34" charset="0"/>
              <a:buChar char="•"/>
              <a:defRPr/>
            </a:pPr>
            <a:r>
              <a:rPr lang="en-GB" dirty="0">
                <a:solidFill>
                  <a:srgbClr val="002060"/>
                </a:solidFill>
                <a:latin typeface="Calibri" panose="020F0502020204030204"/>
              </a:rPr>
              <a:t>Childcare</a:t>
            </a:r>
          </a:p>
          <a:p>
            <a:pPr marL="214313" indent="-214313" defTabSz="685800">
              <a:buFont typeface="Arial" panose="020B0604020202020204" pitchFamily="34" charset="0"/>
              <a:buChar char="•"/>
              <a:defRPr/>
            </a:pPr>
            <a:r>
              <a:rPr lang="en-GB" dirty="0">
                <a:solidFill>
                  <a:srgbClr val="002060"/>
                </a:solidFill>
                <a:latin typeface="Calibri" panose="020F0502020204030204"/>
              </a:rPr>
              <a:t>Accounting</a:t>
            </a:r>
          </a:p>
          <a:p>
            <a:pPr marL="214313" indent="-214313" defTabSz="685800">
              <a:buFont typeface="Arial" panose="020B0604020202020204" pitchFamily="34" charset="0"/>
              <a:buChar char="•"/>
              <a:defRPr/>
            </a:pPr>
            <a:r>
              <a:rPr lang="en-GB" dirty="0">
                <a:solidFill>
                  <a:srgbClr val="002060"/>
                </a:solidFill>
                <a:latin typeface="Calibri" panose="020F0502020204030204"/>
              </a:rPr>
              <a:t>Graphic Design</a:t>
            </a:r>
          </a:p>
          <a:p>
            <a:pPr marL="214313" indent="-214313" defTabSz="685800">
              <a:buFont typeface="Arial" panose="020B0604020202020204" pitchFamily="34" charset="0"/>
              <a:buChar char="•"/>
              <a:defRPr/>
            </a:pPr>
            <a:r>
              <a:rPr lang="en-GB" dirty="0">
                <a:solidFill>
                  <a:srgbClr val="002060"/>
                </a:solidFill>
                <a:latin typeface="Calibri" panose="020F0502020204030204"/>
              </a:rPr>
              <a:t>Teaching Assistant</a:t>
            </a:r>
          </a:p>
          <a:p>
            <a:pPr marL="214313" indent="-214313" defTabSz="685800">
              <a:buFont typeface="Arial" panose="020B0604020202020204" pitchFamily="34" charset="0"/>
              <a:buChar char="•"/>
              <a:defRPr/>
            </a:pPr>
            <a:r>
              <a:rPr lang="en-GB" dirty="0">
                <a:solidFill>
                  <a:srgbClr val="002060"/>
                </a:solidFill>
                <a:latin typeface="Calibri" panose="020F0502020204030204"/>
              </a:rPr>
              <a:t>Business Administration</a:t>
            </a:r>
          </a:p>
          <a:p>
            <a:pPr marL="214313" indent="-214313" defTabSz="685800">
              <a:buFont typeface="Arial" panose="020B0604020202020204" pitchFamily="34" charset="0"/>
              <a:buChar char="•"/>
              <a:defRPr/>
            </a:pPr>
            <a:r>
              <a:rPr lang="en-GB" dirty="0">
                <a:solidFill>
                  <a:srgbClr val="002060"/>
                </a:solidFill>
                <a:latin typeface="Calibri" panose="020F0502020204030204"/>
              </a:rPr>
              <a:t>Customer Care</a:t>
            </a:r>
          </a:p>
        </p:txBody>
      </p:sp>
      <p:pic>
        <p:nvPicPr>
          <p:cNvPr id="7" name="Picture 6">
            <a:extLst>
              <a:ext uri="{FF2B5EF4-FFF2-40B4-BE49-F238E27FC236}">
                <a16:creationId xmlns:a16="http://schemas.microsoft.com/office/drawing/2014/main" id="{CF752932-C5F3-4C57-A7E3-097A12E853DD}"/>
              </a:ext>
            </a:extLst>
          </p:cNvPr>
          <p:cNvPicPr>
            <a:picLocks noChangeAspect="1"/>
          </p:cNvPicPr>
          <p:nvPr/>
        </p:nvPicPr>
        <p:blipFill>
          <a:blip r:embed="rId6"/>
          <a:stretch>
            <a:fillRect/>
          </a:stretch>
        </p:blipFill>
        <p:spPr>
          <a:xfrm>
            <a:off x="5612214" y="4815028"/>
            <a:ext cx="2885939" cy="1479969"/>
          </a:xfrm>
          <a:prstGeom prst="rect">
            <a:avLst/>
          </a:prstGeom>
        </p:spPr>
      </p:pic>
      <p:pic>
        <p:nvPicPr>
          <p:cNvPr id="6" name="Picture 2" descr="IASS_logo_WEB">
            <a:extLst>
              <a:ext uri="{FF2B5EF4-FFF2-40B4-BE49-F238E27FC236}">
                <a16:creationId xmlns:a16="http://schemas.microsoft.com/office/drawing/2014/main" id="{B56FEADA-82CD-4C4C-977F-101A4ACE5F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5D6B498-9E2F-4AC1-A616-B851ED407C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396614496"/>
      </p:ext>
    </p:extLst>
  </p:cSld>
  <p:clrMapOvr>
    <a:masterClrMapping/>
  </p:clrMapOvr>
  <mc:AlternateContent xmlns:mc="http://schemas.openxmlformats.org/markup-compatibility/2006">
    <mc:Choice xmlns:p14="http://schemas.microsoft.com/office/powerpoint/2010/main" Requires="p14">
      <p:transition spd="slow" p14:dur="2000" advTm="5801"/>
    </mc:Choice>
    <mc:Fallback>
      <p:transition spd="slow" advTm="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DB69E-A343-4271-B44E-A1D068A939C8}"/>
              </a:ext>
            </a:extLst>
          </p:cNvPr>
          <p:cNvSpPr>
            <a:spLocks noGrp="1"/>
          </p:cNvSpPr>
          <p:nvPr>
            <p:ph type="title"/>
          </p:nvPr>
        </p:nvSpPr>
        <p:spPr>
          <a:xfrm>
            <a:off x="481560" y="633730"/>
            <a:ext cx="7886700" cy="994172"/>
          </a:xfrm>
        </p:spPr>
        <p:txBody>
          <a:bodyPr>
            <a:normAutofit/>
          </a:bodyPr>
          <a:lstStyle/>
          <a:p>
            <a:r>
              <a:rPr lang="en-GB" sz="4050" dirty="0">
                <a:solidFill>
                  <a:schemeClr val="accent2">
                    <a:lumMod val="75000"/>
                  </a:schemeClr>
                </a:solidFill>
                <a:latin typeface="Arial" panose="020B0604020202020204" pitchFamily="34" charset="0"/>
                <a:cs typeface="Arial" panose="020B0604020202020204" pitchFamily="34" charset="0"/>
              </a:rPr>
              <a:t>Apprenticeships (Level 2)</a:t>
            </a:r>
          </a:p>
        </p:txBody>
      </p:sp>
      <p:sp>
        <p:nvSpPr>
          <p:cNvPr id="5" name="Rectangle 4">
            <a:extLst>
              <a:ext uri="{FF2B5EF4-FFF2-40B4-BE49-F238E27FC236}">
                <a16:creationId xmlns:a16="http://schemas.microsoft.com/office/drawing/2014/main" id="{20D464B8-9EC3-4E4D-9F46-B51ED69E1C02}"/>
              </a:ext>
            </a:extLst>
          </p:cNvPr>
          <p:cNvSpPr/>
          <p:nvPr/>
        </p:nvSpPr>
        <p:spPr>
          <a:xfrm>
            <a:off x="481560" y="1870801"/>
            <a:ext cx="8310991" cy="4801314"/>
          </a:xfrm>
          <a:prstGeom prst="rect">
            <a:avLst/>
          </a:prstGeom>
        </p:spPr>
        <p:txBody>
          <a:bodyPr wrap="square">
            <a:spAutoFit/>
          </a:bodyPr>
          <a:lstStyle/>
          <a:p>
            <a:pPr marL="285750" indent="-285750" defTabSz="685800">
              <a:buFont typeface="Arial" panose="020B0604020202020204" pitchFamily="34" charset="0"/>
              <a:buChar char="•"/>
              <a:defRPr/>
            </a:pPr>
            <a:r>
              <a:rPr lang="en-GB" dirty="0">
                <a:solidFill>
                  <a:schemeClr val="accent1">
                    <a:lumMod val="50000"/>
                  </a:schemeClr>
                </a:solidFill>
                <a:latin typeface="Arial" panose="020B0604020202020204" pitchFamily="34" charset="0"/>
                <a:cs typeface="Arial" panose="020B0604020202020204" pitchFamily="34" charset="0"/>
              </a:rPr>
              <a:t>For 16-24 year olds</a:t>
            </a:r>
          </a:p>
          <a:p>
            <a:pPr marL="285750" indent="-285750" defTabSz="685800">
              <a:buFont typeface="Arial" panose="020B0604020202020204" pitchFamily="34" charset="0"/>
              <a:buChar char="•"/>
              <a:defRPr/>
            </a:pPr>
            <a:r>
              <a:rPr lang="en-GB" dirty="0">
                <a:solidFill>
                  <a:schemeClr val="accent1">
                    <a:lumMod val="50000"/>
                  </a:schemeClr>
                </a:solidFill>
                <a:latin typeface="Arial" panose="020B0604020202020204" pitchFamily="34" charset="0"/>
                <a:cs typeface="Arial" panose="020B0604020202020204" pitchFamily="34" charset="0"/>
              </a:rPr>
              <a:t>Combine training in a job with study. </a:t>
            </a:r>
          </a:p>
          <a:p>
            <a:pPr marL="285750" indent="-285750" defTabSz="685800">
              <a:buFont typeface="Arial" panose="020B0604020202020204" pitchFamily="34" charset="0"/>
              <a:buChar char="•"/>
              <a:defRPr/>
            </a:pPr>
            <a:r>
              <a:rPr lang="en-GB" dirty="0">
                <a:solidFill>
                  <a:schemeClr val="accent1">
                    <a:lumMod val="50000"/>
                  </a:schemeClr>
                </a:solidFill>
                <a:latin typeface="Arial" panose="020B0604020202020204" pitchFamily="34" charset="0"/>
                <a:cs typeface="Arial" panose="020B0604020202020204" pitchFamily="34" charset="0"/>
              </a:rPr>
              <a:t>Depending on the level, Apprenticeships take 1 to 5 years to complete. </a:t>
            </a:r>
          </a:p>
          <a:p>
            <a:pPr marL="285750" indent="-285750" defTabSz="685800">
              <a:buFont typeface="Arial" panose="020B0604020202020204" pitchFamily="34" charset="0"/>
              <a:buChar char="•"/>
              <a:defRPr/>
            </a:pPr>
            <a:r>
              <a:rPr lang="en-GB" dirty="0">
                <a:solidFill>
                  <a:schemeClr val="accent1">
                    <a:lumMod val="50000"/>
                  </a:schemeClr>
                </a:solidFill>
                <a:latin typeface="Arial" panose="020B0604020202020204" pitchFamily="34" charset="0"/>
                <a:cs typeface="Arial" panose="020B0604020202020204" pitchFamily="34" charset="0"/>
              </a:rPr>
              <a:t>Apprentices will: </a:t>
            </a:r>
          </a:p>
          <a:p>
            <a:pPr defTabSz="685800">
              <a:defRPr/>
            </a:pPr>
            <a:r>
              <a:rPr lang="en-GB" dirty="0">
                <a:solidFill>
                  <a:schemeClr val="accent1">
                    <a:lumMod val="50000"/>
                  </a:schemeClr>
                </a:solidFill>
                <a:latin typeface="Arial" panose="020B0604020202020204" pitchFamily="34" charset="0"/>
                <a:cs typeface="Arial" panose="020B0604020202020204" pitchFamily="34" charset="0"/>
              </a:rPr>
              <a:t>	- work alongside experienced staff </a:t>
            </a:r>
          </a:p>
          <a:p>
            <a:pPr defTabSz="685800">
              <a:defRPr/>
            </a:pPr>
            <a:r>
              <a:rPr lang="en-GB" dirty="0">
                <a:solidFill>
                  <a:schemeClr val="accent1">
                    <a:lumMod val="50000"/>
                  </a:schemeClr>
                </a:solidFill>
                <a:latin typeface="Arial" panose="020B0604020202020204" pitchFamily="34" charset="0"/>
                <a:cs typeface="Arial" panose="020B0604020202020204" pitchFamily="34" charset="0"/>
              </a:rPr>
              <a:t>	- gain job-specific skills </a:t>
            </a:r>
          </a:p>
          <a:p>
            <a:pPr defTabSz="685800">
              <a:defRPr/>
            </a:pPr>
            <a:r>
              <a:rPr lang="en-GB" dirty="0">
                <a:solidFill>
                  <a:schemeClr val="accent1">
                    <a:lumMod val="50000"/>
                  </a:schemeClr>
                </a:solidFill>
                <a:latin typeface="Arial" panose="020B0604020202020204" pitchFamily="34" charset="0"/>
                <a:cs typeface="Arial" panose="020B0604020202020204" pitchFamily="34" charset="0"/>
              </a:rPr>
              <a:t>	- earn a wage and get holiday pay </a:t>
            </a:r>
          </a:p>
          <a:p>
            <a:pPr defTabSz="685800">
              <a:defRPr/>
            </a:pPr>
            <a:r>
              <a:rPr lang="en-GB" dirty="0">
                <a:solidFill>
                  <a:schemeClr val="accent1">
                    <a:lumMod val="50000"/>
                  </a:schemeClr>
                </a:solidFill>
                <a:latin typeface="Arial" panose="020B0604020202020204" pitchFamily="34" charset="0"/>
                <a:cs typeface="Arial" panose="020B0604020202020204" pitchFamily="34" charset="0"/>
              </a:rPr>
              <a:t>	- get time for study related to their role (usually one day a week)</a:t>
            </a:r>
          </a:p>
          <a:p>
            <a:pPr defTabSz="685800">
              <a:defRPr/>
            </a:pPr>
            <a:endParaRPr lang="en-GB" dirty="0">
              <a:solidFill>
                <a:schemeClr val="accent1">
                  <a:lumMod val="50000"/>
                </a:schemeClr>
              </a:solidFill>
              <a:latin typeface="Arial" panose="020B0604020202020204" pitchFamily="34" charset="0"/>
              <a:cs typeface="Arial" panose="020B0604020202020204" pitchFamily="34" charset="0"/>
            </a:endParaRPr>
          </a:p>
          <a:p>
            <a:pPr defTabSz="685800">
              <a:defRPr/>
            </a:pPr>
            <a:r>
              <a:rPr lang="en-GB" dirty="0">
                <a:solidFill>
                  <a:schemeClr val="accent1">
                    <a:lumMod val="50000"/>
                  </a:schemeClr>
                </a:solidFill>
                <a:latin typeface="Arial" panose="020B0604020202020204" pitchFamily="34" charset="0"/>
                <a:cs typeface="Arial" panose="020B0604020202020204" pitchFamily="34" charset="0"/>
              </a:rPr>
              <a:t>Level 2 – an English and maths qualification of at least level 1 (Functional Skills Level 1 or GCSE grade E or 2). </a:t>
            </a:r>
          </a:p>
          <a:p>
            <a:pPr defTabSz="685800">
              <a:defRPr/>
            </a:pPr>
            <a:endParaRPr lang="en-GB" dirty="0">
              <a:solidFill>
                <a:schemeClr val="accent1">
                  <a:lumMod val="50000"/>
                </a:schemeClr>
              </a:solidFill>
              <a:latin typeface="Arial" panose="020B0604020202020204" pitchFamily="34" charset="0"/>
              <a:cs typeface="Arial" panose="020B0604020202020204" pitchFamily="34" charset="0"/>
            </a:endParaRPr>
          </a:p>
          <a:p>
            <a:pPr defTabSz="685800">
              <a:defRPr/>
            </a:pPr>
            <a:r>
              <a:rPr lang="en-GB" dirty="0">
                <a:solidFill>
                  <a:schemeClr val="accent1">
                    <a:lumMod val="50000"/>
                  </a:schemeClr>
                </a:solidFill>
                <a:latin typeface="Arial" panose="020B0604020202020204" pitchFamily="34" charset="0"/>
                <a:cs typeface="Arial" panose="020B0604020202020204" pitchFamily="34" charset="0"/>
              </a:rPr>
              <a:t>You must also study for a level 2 qualification in English and maths and take the tests, before taking the end-point assessment or achieving an apprenticeship framework</a:t>
            </a:r>
          </a:p>
          <a:p>
            <a:pPr defTabSz="685800">
              <a:defRPr/>
            </a:pPr>
            <a:endParaRPr lang="en-GB" dirty="0">
              <a:solidFill>
                <a:schemeClr val="accent1">
                  <a:lumMod val="50000"/>
                </a:schemeClr>
              </a:solidFill>
              <a:latin typeface="Arial" panose="020B0604020202020204" pitchFamily="34" charset="0"/>
              <a:cs typeface="Arial" panose="020B0604020202020204" pitchFamily="34" charset="0"/>
            </a:endParaRPr>
          </a:p>
          <a:p>
            <a:pPr defTabSz="685800">
              <a:defRPr/>
            </a:pPr>
            <a:endParaRPr lang="en-GB" dirty="0">
              <a:solidFill>
                <a:schemeClr val="accent1">
                  <a:lumMod val="50000"/>
                </a:schemeClr>
              </a:solidFill>
              <a:latin typeface="Arial" panose="020B0604020202020204" pitchFamily="34" charset="0"/>
              <a:cs typeface="Arial" panose="020B0604020202020204" pitchFamily="34" charset="0"/>
            </a:endParaRPr>
          </a:p>
        </p:txBody>
      </p:sp>
      <p:pic>
        <p:nvPicPr>
          <p:cNvPr id="6" name="Picture 2" descr="IASS_logo_WEB">
            <a:extLst>
              <a:ext uri="{FF2B5EF4-FFF2-40B4-BE49-F238E27FC236}">
                <a16:creationId xmlns:a16="http://schemas.microsoft.com/office/drawing/2014/main" id="{B56FEADA-82CD-4C4C-977F-101A4ACE5F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3B72D90-F9E2-40BD-96CB-4482663CDD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525092130"/>
      </p:ext>
    </p:extLst>
  </p:cSld>
  <p:clrMapOvr>
    <a:masterClrMapping/>
  </p:clrMapOvr>
  <mc:AlternateContent xmlns:mc="http://schemas.openxmlformats.org/markup-compatibility/2006">
    <mc:Choice xmlns:p14="http://schemas.microsoft.com/office/powerpoint/2010/main" Requires="p14">
      <p:transition spd="slow" p14:dur="2000" advTm="55889"/>
    </mc:Choice>
    <mc:Fallback>
      <p:transition spd="slow" advTm="5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84DC-0901-4E7E-B7B6-54C6E7F1397A}"/>
              </a:ext>
            </a:extLst>
          </p:cNvPr>
          <p:cNvSpPr>
            <a:spLocks noGrp="1"/>
          </p:cNvSpPr>
          <p:nvPr>
            <p:ph type="title"/>
          </p:nvPr>
        </p:nvSpPr>
        <p:spPr>
          <a:xfrm>
            <a:off x="711792" y="500679"/>
            <a:ext cx="6239305" cy="1130300"/>
          </a:xfrm>
        </p:spPr>
        <p:txBody>
          <a:bodyPr>
            <a:normAutofit fontScale="90000"/>
          </a:bodyPr>
          <a:lstStyle/>
          <a:p>
            <a:pPr algn="ctr"/>
            <a:r>
              <a:rPr lang="en-GB" cap="none" dirty="0">
                <a:solidFill>
                  <a:schemeClr val="accent2">
                    <a:lumMod val="75000"/>
                  </a:schemeClr>
                </a:solidFill>
                <a:latin typeface="Arial" panose="020B0604020202020204" pitchFamily="34" charset="0"/>
                <a:cs typeface="Arial" panose="020B0604020202020204" pitchFamily="34" charset="0"/>
              </a:rPr>
              <a:t>Employability programmes</a:t>
            </a:r>
          </a:p>
        </p:txBody>
      </p:sp>
      <p:sp>
        <p:nvSpPr>
          <p:cNvPr id="3" name="Content Placeholder 2">
            <a:extLst>
              <a:ext uri="{FF2B5EF4-FFF2-40B4-BE49-F238E27FC236}">
                <a16:creationId xmlns:a16="http://schemas.microsoft.com/office/drawing/2014/main" id="{943321E3-18A1-49BD-96F9-95D18CD193FC}"/>
              </a:ext>
            </a:extLst>
          </p:cNvPr>
          <p:cNvSpPr>
            <a:spLocks noGrp="1"/>
          </p:cNvSpPr>
          <p:nvPr>
            <p:ph idx="1"/>
          </p:nvPr>
        </p:nvSpPr>
        <p:spPr>
          <a:xfrm>
            <a:off x="711791" y="1910285"/>
            <a:ext cx="7495369" cy="4339050"/>
          </a:xfrm>
        </p:spPr>
        <p:txBody>
          <a:bodyPr>
            <a:noAutofit/>
          </a:bodyPr>
          <a:lstStyle/>
          <a:p>
            <a:pPr>
              <a:lnSpc>
                <a:spcPct val="100000"/>
              </a:lnSpc>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For young people aged 16 or 18 years depending on the programme</a:t>
            </a:r>
          </a:p>
          <a:p>
            <a:pPr>
              <a:lnSpc>
                <a:spcPct val="100000"/>
              </a:lnSpc>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Skills and support to get into employment or training </a:t>
            </a:r>
          </a:p>
          <a:p>
            <a:pPr>
              <a:lnSpc>
                <a:spcPct val="100000"/>
              </a:lnSpc>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Programmes are tailored to individual needs </a:t>
            </a:r>
          </a:p>
          <a:p>
            <a:pPr>
              <a:lnSpc>
                <a:spcPct val="100000"/>
              </a:lnSpc>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Some provide on-going support after a successful placement </a:t>
            </a:r>
          </a:p>
          <a:p>
            <a:pPr>
              <a:lnSpc>
                <a:spcPct val="100000"/>
              </a:lnSpc>
            </a:pPr>
            <a:r>
              <a:rPr lang="en-GB" sz="1800" dirty="0">
                <a:solidFill>
                  <a:srgbClr val="002060"/>
                </a:solidFill>
                <a:latin typeface="Arial" panose="020B0604020202020204" pitchFamily="34" charset="0"/>
                <a:cs typeface="Arial" panose="020B0604020202020204" pitchFamily="34" charset="0"/>
              </a:rPr>
              <a:t>Access to a job coach</a:t>
            </a:r>
          </a:p>
          <a:p>
            <a:pPr>
              <a:lnSpc>
                <a:spcPct val="100000"/>
              </a:lnSpc>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Support can be 1:1 or in small groups and each programme varies in length</a:t>
            </a:r>
          </a:p>
          <a:p>
            <a:pPr>
              <a:lnSpc>
                <a:spcPct val="100000"/>
              </a:lnSpc>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They can:</a:t>
            </a:r>
          </a:p>
          <a:p>
            <a:pPr lvl="1">
              <a:lnSpc>
                <a:spcPct val="100000"/>
              </a:lnSpc>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Make students aware of career options and employment routes</a:t>
            </a:r>
          </a:p>
          <a:p>
            <a:pPr lvl="1">
              <a:lnSpc>
                <a:spcPct val="100000"/>
              </a:lnSpc>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Help develop career goals</a:t>
            </a:r>
          </a:p>
          <a:p>
            <a:pPr lvl="1">
              <a:lnSpc>
                <a:spcPct val="100000"/>
              </a:lnSpc>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Support students to create an action plan with targets to achieve their goals</a:t>
            </a:r>
          </a:p>
          <a:p>
            <a:pPr>
              <a:lnSpc>
                <a:spcPct val="100000"/>
              </a:lnSpc>
              <a:buFont typeface="Arial" panose="020B0604020202020204" pitchFamily="34" charset="0"/>
              <a:buChar char="•"/>
            </a:pPr>
            <a:endParaRPr lang="en-GB" sz="1600" dirty="0">
              <a:solidFill>
                <a:srgbClr val="002060"/>
              </a:solidFill>
              <a:latin typeface="Arial" panose="020B0604020202020204" pitchFamily="34" charset="0"/>
              <a:cs typeface="Arial" panose="020B0604020202020204" pitchFamily="34" charset="0"/>
            </a:endParaRPr>
          </a:p>
        </p:txBody>
      </p:sp>
      <p:pic>
        <p:nvPicPr>
          <p:cNvPr id="12" name="Picture 2" descr="IASS_logo_WEB">
            <a:extLst>
              <a:ext uri="{FF2B5EF4-FFF2-40B4-BE49-F238E27FC236}">
                <a16:creationId xmlns:a16="http://schemas.microsoft.com/office/drawing/2014/main" id="{CA1579EA-A4E8-40DE-9F33-8743B36E1C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38CC678E-7A27-4368-A74C-790A2830F36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749025469"/>
      </p:ext>
    </p:extLst>
  </p:cSld>
  <p:clrMapOvr>
    <a:masterClrMapping/>
  </p:clrMapOvr>
  <mc:AlternateContent xmlns:mc="http://schemas.openxmlformats.org/markup-compatibility/2006">
    <mc:Choice xmlns:p14="http://schemas.microsoft.com/office/powerpoint/2010/main" Requires="p14">
      <p:transition spd="slow" p14:dur="2000" advTm="47021"/>
    </mc:Choice>
    <mc:Fallback>
      <p:transition spd="slow" advTm="4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73" y="918130"/>
            <a:ext cx="8493201" cy="811502"/>
          </a:xfrm>
        </p:spPr>
        <p:txBody>
          <a:bodyPr>
            <a:normAutofit/>
          </a:bodyPr>
          <a:lstStyle/>
          <a:p>
            <a:r>
              <a:rPr lang="en-GB" sz="4000" dirty="0">
                <a:solidFill>
                  <a:schemeClr val="accent2">
                    <a:lumMod val="75000"/>
                  </a:schemeClr>
                </a:solidFill>
                <a:latin typeface="Arial" panose="020B0604020202020204" pitchFamily="34" charset="0"/>
                <a:cs typeface="Arial" panose="020B0604020202020204" pitchFamily="34" charset="0"/>
              </a:rPr>
              <a:t>Supported Employment Services</a:t>
            </a:r>
          </a:p>
        </p:txBody>
      </p:sp>
      <p:sp>
        <p:nvSpPr>
          <p:cNvPr id="3" name="Text Placeholder 2"/>
          <p:cNvSpPr>
            <a:spLocks noGrp="1"/>
          </p:cNvSpPr>
          <p:nvPr>
            <p:ph type="body" idx="1"/>
          </p:nvPr>
        </p:nvSpPr>
        <p:spPr>
          <a:xfrm>
            <a:off x="1337141" y="1939413"/>
            <a:ext cx="7715586" cy="4653116"/>
          </a:xfrm>
        </p:spPr>
        <p:txBody>
          <a:bodyPr>
            <a:normAutofit fontScale="47500" lnSpcReduction="20000"/>
          </a:bodyPr>
          <a:lstStyle/>
          <a:p>
            <a:pPr lvl="0"/>
            <a:endParaRPr lang="en-GB" sz="2100" b="1" dirty="0">
              <a:solidFill>
                <a:prstClr val="black"/>
              </a:solidFill>
              <a:latin typeface="Arial" panose="020B0604020202020204" pitchFamily="34" charset="0"/>
              <a:cs typeface="Arial" panose="020B0604020202020204" pitchFamily="34" charset="0"/>
            </a:endParaRPr>
          </a:p>
          <a:p>
            <a:pPr lvl="0"/>
            <a:r>
              <a:rPr lang="en-GB" sz="2100" b="1" dirty="0">
                <a:solidFill>
                  <a:srgbClr val="002060"/>
                </a:solidFill>
                <a:latin typeface="Arial" panose="020B0604020202020204" pitchFamily="34" charset="0"/>
                <a:cs typeface="Arial" panose="020B0604020202020204" pitchFamily="34" charset="0"/>
              </a:rPr>
              <a:t>Scope Accessible Careers Advice</a:t>
            </a:r>
          </a:p>
          <a:p>
            <a:pPr marL="285750" indent="-285750" fontAlgn="base">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disabled or have an impairment or condition</a:t>
            </a:r>
          </a:p>
          <a:p>
            <a:pPr marL="285750" indent="-285750" fontAlgn="base">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aged 15 to 25</a:t>
            </a:r>
          </a:p>
          <a:p>
            <a:pPr marL="285750" indent="-285750" fontAlgn="base">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make you aware of all the career options and the employment routes open to you</a:t>
            </a:r>
          </a:p>
          <a:p>
            <a:pPr marL="285750" indent="-285750" fontAlgn="base">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develop your career goals and create an action plan to help you achieve them</a:t>
            </a:r>
            <a:endParaRPr lang="en-GB" sz="2100" b="1" dirty="0">
              <a:solidFill>
                <a:srgbClr val="002060"/>
              </a:solidFill>
              <a:latin typeface="Arial" panose="020B0604020202020204" pitchFamily="34" charset="0"/>
              <a:cs typeface="Arial" panose="020B0604020202020204" pitchFamily="34" charset="0"/>
            </a:endParaRPr>
          </a:p>
          <a:p>
            <a:pPr lvl="0"/>
            <a:r>
              <a:rPr lang="en-GB" sz="2100" dirty="0">
                <a:solidFill>
                  <a:srgbClr val="002060"/>
                </a:solidFill>
                <a:latin typeface="Arial" panose="020B0604020202020204" pitchFamily="34" charset="0"/>
                <a:cs typeface="Arial" panose="020B0604020202020204" pitchFamily="34" charset="0"/>
              </a:rPr>
              <a:t>W</a:t>
            </a:r>
            <a:r>
              <a:rPr lang="en-GB" sz="2100" b="1" dirty="0">
                <a:solidFill>
                  <a:srgbClr val="002060"/>
                </a:solidFill>
                <a:latin typeface="Arial" panose="020B0604020202020204" pitchFamily="34" charset="0"/>
                <a:cs typeface="Arial" panose="020B0604020202020204" pitchFamily="34" charset="0"/>
              </a:rPr>
              <a:t>: </a:t>
            </a:r>
            <a:r>
              <a:rPr lang="en-GB" sz="2100" dirty="0">
                <a:solidFill>
                  <a:srgbClr val="002060"/>
                </a:solidFill>
                <a:latin typeface="Arial" panose="020B0604020202020204" pitchFamily="34" charset="0"/>
                <a:cs typeface="Arial" panose="020B0604020202020204" pitchFamily="34" charset="0"/>
                <a:hlinkClick r:id="rId6"/>
              </a:rPr>
              <a:t>https://www.scope.org.uk/</a:t>
            </a:r>
            <a:endParaRPr lang="en-GB" sz="2100" dirty="0">
              <a:solidFill>
                <a:srgbClr val="002060"/>
              </a:solidFill>
              <a:latin typeface="Arial" panose="020B0604020202020204" pitchFamily="34" charset="0"/>
              <a:cs typeface="Arial" panose="020B0604020202020204" pitchFamily="34" charset="0"/>
            </a:endParaRPr>
          </a:p>
          <a:p>
            <a:pPr lvl="0"/>
            <a:endParaRPr lang="en-GB" sz="2100" dirty="0">
              <a:solidFill>
                <a:srgbClr val="002060"/>
              </a:solidFill>
              <a:latin typeface="Arial" panose="020B0604020202020204" pitchFamily="34" charset="0"/>
              <a:cs typeface="Arial" panose="020B0604020202020204" pitchFamily="34" charset="0"/>
            </a:endParaRPr>
          </a:p>
          <a:p>
            <a:r>
              <a:rPr lang="en-GB" sz="2100" b="1" dirty="0">
                <a:solidFill>
                  <a:srgbClr val="002060"/>
                </a:solidFill>
                <a:latin typeface="Arial" panose="020B0604020202020204" pitchFamily="34" charset="0"/>
                <a:cs typeface="Arial" panose="020B0604020202020204" pitchFamily="34" charset="0"/>
              </a:rPr>
              <a:t>Westminster</a:t>
            </a:r>
          </a:p>
          <a:p>
            <a:pPr marL="285750" indent="-28575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Westminster Employment* LD Supported Employment Service</a:t>
            </a:r>
          </a:p>
          <a:p>
            <a:pPr marL="285750" indent="-28575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1:1 person-centred support to identify skills and jobs suited </a:t>
            </a:r>
          </a:p>
          <a:p>
            <a:pPr marL="285750" indent="-28575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Transition support into work, job coach support. </a:t>
            </a:r>
          </a:p>
          <a:p>
            <a:pPr marL="285750" indent="-28575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Access to Work funding applications.</a:t>
            </a:r>
          </a:p>
          <a:p>
            <a:pPr marL="285750" indent="-28575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Westminster Employment Service (all residents aged 16+)</a:t>
            </a:r>
          </a:p>
          <a:p>
            <a:pPr marL="257175" indent="-257175">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 Website: </a:t>
            </a:r>
            <a:r>
              <a:rPr lang="en-GB" sz="2100" dirty="0">
                <a:solidFill>
                  <a:srgbClr val="002060"/>
                </a:solidFill>
                <a:latin typeface="Arial" panose="020B0604020202020204" pitchFamily="34" charset="0"/>
                <a:cs typeface="Arial" panose="020B0604020202020204" pitchFamily="34" charset="0"/>
                <a:hlinkClick r:id="rId7"/>
              </a:rPr>
              <a:t>https://www.westminster.gov.uk/</a:t>
            </a:r>
            <a:r>
              <a:rPr lang="en-GB" sz="2100" dirty="0">
                <a:solidFill>
                  <a:srgbClr val="002060"/>
                </a:solidFill>
                <a:latin typeface="Arial" panose="020B0604020202020204" pitchFamily="34" charset="0"/>
                <a:cs typeface="Arial" panose="020B0604020202020204" pitchFamily="34" charset="0"/>
              </a:rPr>
              <a:t> </a:t>
            </a:r>
          </a:p>
          <a:p>
            <a:pPr marL="257175" indent="-257175">
              <a:buFont typeface="Arial" panose="020B0604020202020204" pitchFamily="34" charset="0"/>
              <a:buChar char="•"/>
            </a:pPr>
            <a:endParaRPr lang="en-GB" sz="2100" dirty="0">
              <a:solidFill>
                <a:srgbClr val="002060"/>
              </a:solidFill>
              <a:latin typeface="Arial" panose="020B0604020202020204" pitchFamily="34" charset="0"/>
              <a:cs typeface="Arial" panose="020B0604020202020204" pitchFamily="34" charset="0"/>
            </a:endParaRPr>
          </a:p>
          <a:p>
            <a:r>
              <a:rPr lang="en-GB" sz="2100" b="1" dirty="0">
                <a:solidFill>
                  <a:srgbClr val="002060"/>
                </a:solidFill>
                <a:latin typeface="Arial" panose="020B0604020202020204" pitchFamily="34" charset="0"/>
                <a:cs typeface="Arial" panose="020B0604020202020204" pitchFamily="34" charset="0"/>
              </a:rPr>
              <a:t>Kensington and Chelsea</a:t>
            </a:r>
          </a:p>
          <a:p>
            <a:pPr marL="266700" indent="-26670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Balance Supported Employment Service (age 18+)</a:t>
            </a:r>
          </a:p>
          <a:p>
            <a:pPr marL="266700" indent="-26670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1:1 person-centred support to identify skills and jobs suited</a:t>
            </a:r>
          </a:p>
          <a:p>
            <a:pPr marL="266700" indent="-26670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Transition support into work, job coach support</a:t>
            </a:r>
          </a:p>
          <a:p>
            <a:pPr marL="266700" indent="-26670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Access to Work funding application</a:t>
            </a:r>
          </a:p>
          <a:p>
            <a:pPr marL="266700" indent="-266700">
              <a:buFont typeface="Arial" panose="020B0604020202020204" pitchFamily="34" charset="0"/>
              <a:buChar char="•"/>
            </a:pPr>
            <a:r>
              <a:rPr lang="en-GB" sz="2100" dirty="0">
                <a:solidFill>
                  <a:srgbClr val="002060"/>
                </a:solidFill>
                <a:latin typeface="Arial" panose="020B0604020202020204" pitchFamily="34" charset="0"/>
                <a:cs typeface="Arial" panose="020B0604020202020204" pitchFamily="34" charset="0"/>
              </a:rPr>
              <a:t>Website: </a:t>
            </a:r>
            <a:r>
              <a:rPr lang="en-GB" sz="2400" dirty="0">
                <a:latin typeface="Arial" panose="020B0604020202020204" pitchFamily="34" charset="0"/>
                <a:cs typeface="Arial" panose="020B0604020202020204" pitchFamily="34" charset="0"/>
                <a:hlinkClick r:id="rId8"/>
              </a:rPr>
              <a:t>https://www.balancesupport.org.uk/</a:t>
            </a:r>
            <a:r>
              <a:rPr lang="en-GB" sz="2400" dirty="0">
                <a:latin typeface="Arial" panose="020B0604020202020204" pitchFamily="34" charset="0"/>
                <a:cs typeface="Arial" panose="020B0604020202020204" pitchFamily="34" charset="0"/>
              </a:rPr>
              <a:t> </a:t>
            </a:r>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endParaRPr>
          </a:p>
          <a:p>
            <a:pPr marL="257175" indent="-257175">
              <a:buFont typeface="Arial" panose="020B0604020202020204" pitchFamily="34" charset="0"/>
              <a:buChar char="•"/>
            </a:pPr>
            <a:endParaRPr lang="en-GB" dirty="0">
              <a:solidFill>
                <a:schemeClr val="tx1"/>
              </a:solidFill>
            </a:endParaRPr>
          </a:p>
        </p:txBody>
      </p:sp>
      <p:pic>
        <p:nvPicPr>
          <p:cNvPr id="5" name="Picture 4">
            <a:extLst>
              <a:ext uri="{FF2B5EF4-FFF2-40B4-BE49-F238E27FC236}">
                <a16:creationId xmlns:a16="http://schemas.microsoft.com/office/drawing/2014/main" id="{B96E84C7-8A20-4593-B88E-F714E321B910}"/>
              </a:ext>
            </a:extLst>
          </p:cNvPr>
          <p:cNvPicPr>
            <a:picLocks noChangeAspect="1"/>
          </p:cNvPicPr>
          <p:nvPr/>
        </p:nvPicPr>
        <p:blipFill>
          <a:blip r:embed="rId9"/>
          <a:stretch>
            <a:fillRect/>
          </a:stretch>
        </p:blipFill>
        <p:spPr>
          <a:xfrm>
            <a:off x="197849" y="5304393"/>
            <a:ext cx="1047480" cy="590949"/>
          </a:xfrm>
          <a:prstGeom prst="rect">
            <a:avLst/>
          </a:prstGeom>
        </p:spPr>
      </p:pic>
      <p:pic>
        <p:nvPicPr>
          <p:cNvPr id="6" name="Picture 5">
            <a:extLst>
              <a:ext uri="{FF2B5EF4-FFF2-40B4-BE49-F238E27FC236}">
                <a16:creationId xmlns:a16="http://schemas.microsoft.com/office/drawing/2014/main" id="{D6ABE206-D7BE-43D4-A2AF-8CF0D97B71FD}"/>
              </a:ext>
            </a:extLst>
          </p:cNvPr>
          <p:cNvPicPr>
            <a:picLocks noChangeAspect="1"/>
          </p:cNvPicPr>
          <p:nvPr/>
        </p:nvPicPr>
        <p:blipFill>
          <a:blip r:embed="rId10"/>
          <a:stretch>
            <a:fillRect/>
          </a:stretch>
        </p:blipFill>
        <p:spPr>
          <a:xfrm>
            <a:off x="106038" y="3591910"/>
            <a:ext cx="1231103" cy="459973"/>
          </a:xfrm>
          <a:prstGeom prst="rect">
            <a:avLst/>
          </a:prstGeom>
        </p:spPr>
      </p:pic>
      <p:pic>
        <p:nvPicPr>
          <p:cNvPr id="7" name="Picture 6">
            <a:extLst>
              <a:ext uri="{FF2B5EF4-FFF2-40B4-BE49-F238E27FC236}">
                <a16:creationId xmlns:a16="http://schemas.microsoft.com/office/drawing/2014/main" id="{94C3154D-5797-4620-A203-95347264CFA3}"/>
              </a:ext>
            </a:extLst>
          </p:cNvPr>
          <p:cNvPicPr>
            <a:picLocks noChangeAspect="1"/>
          </p:cNvPicPr>
          <p:nvPr/>
        </p:nvPicPr>
        <p:blipFill>
          <a:blip r:embed="rId11"/>
          <a:stretch>
            <a:fillRect/>
          </a:stretch>
        </p:blipFill>
        <p:spPr>
          <a:xfrm>
            <a:off x="375934" y="2202021"/>
            <a:ext cx="842741" cy="531956"/>
          </a:xfrm>
          <a:prstGeom prst="rect">
            <a:avLst/>
          </a:prstGeom>
        </p:spPr>
      </p:pic>
      <p:pic>
        <p:nvPicPr>
          <p:cNvPr id="8" name="Picture 2" descr="IASS_logo_WEB">
            <a:extLst>
              <a:ext uri="{FF2B5EF4-FFF2-40B4-BE49-F238E27FC236}">
                <a16:creationId xmlns:a16="http://schemas.microsoft.com/office/drawing/2014/main" id="{D7AEC011-4717-4F0F-94B9-A290D7AF51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a:extLst>
              <a:ext uri="{FF2B5EF4-FFF2-40B4-BE49-F238E27FC236}">
                <a16:creationId xmlns:a16="http://schemas.microsoft.com/office/drawing/2014/main" id="{AA879FBA-1807-4B1C-932D-4BF7323004A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553375838"/>
      </p:ext>
    </p:extLst>
  </p:cSld>
  <p:clrMapOvr>
    <a:masterClrMapping/>
  </p:clrMapOvr>
  <mc:AlternateContent xmlns:mc="http://schemas.openxmlformats.org/markup-compatibility/2006">
    <mc:Choice xmlns:p14="http://schemas.microsoft.com/office/powerpoint/2010/main" Requires="p14">
      <p:transition spd="slow" p14:dur="2000" advTm="78541"/>
    </mc:Choice>
    <mc:Fallback>
      <p:transition spd="slow" advTm="7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17" end="17"/>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
                                            <p:txEl>
                                              <p:pRg st="18" end="18"/>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19" end="19"/>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
                                            <p:txEl>
                                              <p:pRg st="20" end="20"/>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B47B-0481-4BC5-A6BD-C9463AD05F13}"/>
              </a:ext>
            </a:extLst>
          </p:cNvPr>
          <p:cNvSpPr>
            <a:spLocks noGrp="1"/>
          </p:cNvSpPr>
          <p:nvPr>
            <p:ph type="title"/>
          </p:nvPr>
        </p:nvSpPr>
        <p:spPr>
          <a:xfrm>
            <a:off x="706837" y="524468"/>
            <a:ext cx="6537969" cy="906017"/>
          </a:xfrm>
        </p:spPr>
        <p:txBody>
          <a:bodyPr>
            <a:normAutofit/>
          </a:bodyPr>
          <a:lstStyle/>
          <a:p>
            <a:r>
              <a:rPr lang="en-GB" cap="none" dirty="0">
                <a:solidFill>
                  <a:schemeClr val="accent2">
                    <a:lumMod val="75000"/>
                  </a:schemeClr>
                </a:solidFill>
                <a:latin typeface="Arial" panose="020B0604020202020204" pitchFamily="34" charset="0"/>
                <a:cs typeface="Arial" panose="020B0604020202020204" pitchFamily="34" charset="0"/>
              </a:rPr>
              <a:t>Further contact </a:t>
            </a:r>
            <a:r>
              <a:rPr lang="en-GB" dirty="0">
                <a:solidFill>
                  <a:schemeClr val="accent2">
                    <a:lumMod val="75000"/>
                  </a:schemeClr>
                </a:solidFill>
                <a:latin typeface="Arial" panose="020B0604020202020204" pitchFamily="34" charset="0"/>
                <a:cs typeface="Arial" panose="020B0604020202020204" pitchFamily="34" charset="0"/>
              </a:rPr>
              <a:t>d</a:t>
            </a:r>
            <a:r>
              <a:rPr lang="en-GB" cap="none" dirty="0">
                <a:solidFill>
                  <a:schemeClr val="accent2">
                    <a:lumMod val="75000"/>
                  </a:schemeClr>
                </a:solidFill>
                <a:latin typeface="Arial" panose="020B0604020202020204" pitchFamily="34" charset="0"/>
                <a:cs typeface="Arial" panose="020B0604020202020204" pitchFamily="34" charset="0"/>
              </a:rPr>
              <a:t>etails: </a:t>
            </a:r>
          </a:p>
        </p:txBody>
      </p:sp>
      <p:sp>
        <p:nvSpPr>
          <p:cNvPr id="11" name="Content Placeholder 10">
            <a:extLst>
              <a:ext uri="{FF2B5EF4-FFF2-40B4-BE49-F238E27FC236}">
                <a16:creationId xmlns:a16="http://schemas.microsoft.com/office/drawing/2014/main" id="{A73E7FB3-7909-4C9F-BED7-3B91AAF9CE94}"/>
              </a:ext>
            </a:extLst>
          </p:cNvPr>
          <p:cNvSpPr>
            <a:spLocks noGrp="1"/>
          </p:cNvSpPr>
          <p:nvPr>
            <p:ph idx="1"/>
          </p:nvPr>
        </p:nvSpPr>
        <p:spPr>
          <a:xfrm>
            <a:off x="706837" y="1555955"/>
            <a:ext cx="8066915" cy="5110316"/>
          </a:xfrm>
        </p:spPr>
        <p:txBody>
          <a:bodyPr>
            <a:noAutofit/>
          </a:bodyPr>
          <a:lstStyle/>
          <a:p>
            <a:pPr>
              <a:lnSpc>
                <a:spcPct val="150000"/>
              </a:lnSpc>
            </a:pPr>
            <a:r>
              <a:rPr lang="en-US" sz="1800" dirty="0">
                <a:solidFill>
                  <a:srgbClr val="002060"/>
                </a:solidFill>
                <a:latin typeface="Arial" panose="020B0604020202020204" pitchFamily="34" charset="0"/>
                <a:cs typeface="Arial" panose="020B0604020202020204" pitchFamily="34" charset="0"/>
              </a:rPr>
              <a:t>Genius Within: </a:t>
            </a:r>
            <a:br>
              <a:rPr lang="en-US" sz="1800" dirty="0">
                <a:solidFill>
                  <a:srgbClr val="002060"/>
                </a:solidFill>
                <a:latin typeface="Arial" panose="020B0604020202020204" pitchFamily="34" charset="0"/>
                <a:cs typeface="Arial" panose="020B0604020202020204" pitchFamily="34" charset="0"/>
              </a:rPr>
            </a:br>
            <a:r>
              <a:rPr lang="en-US" sz="1800" dirty="0">
                <a:solidFill>
                  <a:srgbClr val="002060"/>
                </a:solidFill>
                <a:latin typeface="Arial" panose="020B0604020202020204" pitchFamily="34" charset="0"/>
                <a:cs typeface="Arial" panose="020B0604020202020204" pitchFamily="34" charset="0"/>
                <a:hlinkClick r:id="rId5"/>
              </a:rPr>
              <a:t>https://www.geniuswithin.co.uk</a:t>
            </a:r>
            <a:r>
              <a:rPr lang="en-US" sz="1800" dirty="0">
                <a:solidFill>
                  <a:srgbClr val="002060"/>
                </a:solidFill>
                <a:latin typeface="Arial" panose="020B0604020202020204" pitchFamily="34" charset="0"/>
                <a:cs typeface="Arial" panose="020B0604020202020204" pitchFamily="34" charset="0"/>
              </a:rPr>
              <a:t>  </a:t>
            </a:r>
          </a:p>
          <a:p>
            <a:pPr>
              <a:lnSpc>
                <a:spcPct val="150000"/>
              </a:lnSpc>
            </a:pPr>
            <a:r>
              <a:rPr lang="en-US" sz="1800" dirty="0">
                <a:solidFill>
                  <a:srgbClr val="002060"/>
                </a:solidFill>
                <a:latin typeface="Arial" panose="020B0604020202020204" pitchFamily="34" charset="0"/>
                <a:cs typeface="Arial" panose="020B0604020202020204" pitchFamily="34" charset="0"/>
              </a:rPr>
              <a:t>Westminster Disability Employment </a:t>
            </a:r>
            <a:br>
              <a:rPr lang="en-US" sz="1800" dirty="0">
                <a:solidFill>
                  <a:srgbClr val="002060"/>
                </a:solidFill>
                <a:latin typeface="Arial" panose="020B0604020202020204" pitchFamily="34" charset="0"/>
                <a:cs typeface="Arial" panose="020B0604020202020204" pitchFamily="34" charset="0"/>
              </a:rPr>
            </a:br>
            <a:r>
              <a:rPr lang="en-US" sz="1800" dirty="0">
                <a:solidFill>
                  <a:srgbClr val="002060"/>
                </a:solidFill>
                <a:latin typeface="Arial" panose="020B0604020202020204" pitchFamily="34" charset="0"/>
                <a:cs typeface="Arial" panose="020B0604020202020204" pitchFamily="34" charset="0"/>
                <a:hlinkClick r:id="rId6"/>
              </a:rPr>
              <a:t>sara.taukolonga@dwp.gov.uk</a:t>
            </a:r>
            <a:r>
              <a:rPr lang="en-US" sz="1800" dirty="0">
                <a:solidFill>
                  <a:srgbClr val="002060"/>
                </a:solidFill>
                <a:latin typeface="Arial" panose="020B0604020202020204" pitchFamily="34" charset="0"/>
                <a:cs typeface="Arial" panose="020B0604020202020204" pitchFamily="34" charset="0"/>
              </a:rPr>
              <a:t> </a:t>
            </a:r>
          </a:p>
          <a:p>
            <a:pPr>
              <a:lnSpc>
                <a:spcPct val="150000"/>
              </a:lnSpc>
            </a:pPr>
            <a:r>
              <a:rPr lang="en-US" sz="1800" dirty="0">
                <a:solidFill>
                  <a:srgbClr val="002060"/>
                </a:solidFill>
                <a:latin typeface="Arial" panose="020B0604020202020204" pitchFamily="34" charset="0"/>
                <a:cs typeface="Arial" panose="020B0604020202020204" pitchFamily="34" charset="0"/>
              </a:rPr>
              <a:t>Making the Leap</a:t>
            </a:r>
            <a:br>
              <a:rPr lang="en-US" sz="1800" dirty="0">
                <a:solidFill>
                  <a:srgbClr val="002060"/>
                </a:solidFill>
                <a:latin typeface="Arial" panose="020B0604020202020204" pitchFamily="34" charset="0"/>
                <a:cs typeface="Arial" panose="020B0604020202020204" pitchFamily="34" charset="0"/>
              </a:rPr>
            </a:br>
            <a:r>
              <a:rPr lang="en-GB" sz="1800" u="sng" dirty="0">
                <a:solidFill>
                  <a:srgbClr val="002060"/>
                </a:solidFill>
                <a:latin typeface="Arial" panose="020B0604020202020204" pitchFamily="34" charset="0"/>
                <a:ea typeface="Calibri" panose="020F0502020204030204" pitchFamily="34" charset="0"/>
                <a:cs typeface="Arial" panose="020B0604020202020204" pitchFamily="34" charset="0"/>
                <a:hlinkClick r:id="rId7"/>
              </a:rPr>
              <a:t>https://makingtheleap.org.uk/what-we-do/young-people</a:t>
            </a:r>
            <a:r>
              <a:rPr lang="en-GB" sz="1800" u="sng"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1800" dirty="0">
              <a:solidFill>
                <a:srgbClr val="002060"/>
              </a:solidFill>
              <a:latin typeface="Arial" panose="020B0604020202020204" pitchFamily="34" charset="0"/>
              <a:cs typeface="Arial" panose="020B0604020202020204" pitchFamily="34" charset="0"/>
            </a:endParaRPr>
          </a:p>
          <a:p>
            <a:pPr>
              <a:lnSpc>
                <a:spcPct val="150000"/>
              </a:lnSpc>
            </a:pPr>
            <a:r>
              <a:rPr lang="en-US" sz="1800" dirty="0">
                <a:solidFill>
                  <a:srgbClr val="002060"/>
                </a:solidFill>
                <a:latin typeface="Arial" panose="020B0604020202020204" pitchFamily="34" charset="0"/>
                <a:cs typeface="Arial" panose="020B0604020202020204" pitchFamily="34" charset="0"/>
              </a:rPr>
              <a:t>Mastering My Future, 2-3 degrees </a:t>
            </a:r>
            <a:br>
              <a:rPr lang="en-US" sz="1800" dirty="0">
                <a:solidFill>
                  <a:srgbClr val="002060"/>
                </a:solidFill>
                <a:latin typeface="Arial" panose="020B0604020202020204" pitchFamily="34" charset="0"/>
                <a:cs typeface="Arial" panose="020B0604020202020204" pitchFamily="34" charset="0"/>
              </a:rPr>
            </a:br>
            <a:r>
              <a:rPr lang="en-US" sz="1800" dirty="0">
                <a:solidFill>
                  <a:srgbClr val="002060"/>
                </a:solidFill>
                <a:latin typeface="Arial" panose="020B0604020202020204" pitchFamily="34" charset="0"/>
                <a:cs typeface="Arial" panose="020B0604020202020204" pitchFamily="34" charset="0"/>
                <a:hlinkClick r:id="rId8"/>
              </a:rPr>
              <a:t>https://2-3degrees.com/school-programmes/mastering-your-future-programme/</a:t>
            </a:r>
            <a:r>
              <a:rPr lang="en-US" sz="1800" dirty="0">
                <a:solidFill>
                  <a:srgbClr val="002060"/>
                </a:solidFill>
                <a:latin typeface="Arial" panose="020B0604020202020204" pitchFamily="34" charset="0"/>
                <a:cs typeface="Arial" panose="020B0604020202020204" pitchFamily="34" charset="0"/>
              </a:rPr>
              <a:t> </a:t>
            </a:r>
          </a:p>
          <a:p>
            <a:pPr>
              <a:lnSpc>
                <a:spcPct val="150000"/>
              </a:lnSpc>
            </a:pPr>
            <a:r>
              <a:rPr lang="en-US" sz="1800" dirty="0" err="1">
                <a:solidFill>
                  <a:srgbClr val="002060"/>
                </a:solidFill>
                <a:latin typeface="Arial" panose="020B0604020202020204" pitchFamily="34" charset="0"/>
                <a:cs typeface="Arial" panose="020B0604020202020204" pitchFamily="34" charset="0"/>
              </a:rPr>
              <a:t>Resurgo</a:t>
            </a:r>
            <a:r>
              <a:rPr lang="en-US" sz="1800" dirty="0">
                <a:solidFill>
                  <a:srgbClr val="002060"/>
                </a:solidFill>
                <a:latin typeface="Arial" panose="020B0604020202020204" pitchFamily="34" charset="0"/>
                <a:cs typeface="Arial" panose="020B0604020202020204" pitchFamily="34" charset="0"/>
              </a:rPr>
              <a:t> Spear North Kensington </a:t>
            </a:r>
            <a:br>
              <a:rPr lang="en-US" sz="1800" dirty="0">
                <a:solidFill>
                  <a:srgbClr val="002060"/>
                </a:solidFill>
                <a:latin typeface="Arial" panose="020B0604020202020204" pitchFamily="34" charset="0"/>
                <a:cs typeface="Arial" panose="020B0604020202020204" pitchFamily="34" charset="0"/>
              </a:rPr>
            </a:br>
            <a:r>
              <a:rPr lang="en-US" sz="1800" dirty="0">
                <a:solidFill>
                  <a:srgbClr val="002060"/>
                </a:solidFill>
                <a:latin typeface="Arial" panose="020B0604020202020204" pitchFamily="34" charset="0"/>
                <a:cs typeface="Arial" panose="020B0604020202020204" pitchFamily="34" charset="0"/>
                <a:hlinkClick r:id="rId9"/>
              </a:rPr>
              <a:t>www.resurgo.org.uk/spear-programme/the-spear-programme/</a:t>
            </a:r>
            <a:r>
              <a:rPr lang="en-US" sz="1800" dirty="0">
                <a:solidFill>
                  <a:srgbClr val="002060"/>
                </a:solidFill>
                <a:latin typeface="Arial" panose="020B0604020202020204" pitchFamily="34" charset="0"/>
                <a:cs typeface="Arial" panose="020B0604020202020204" pitchFamily="34" charset="0"/>
              </a:rPr>
              <a:t> </a:t>
            </a:r>
          </a:p>
        </p:txBody>
      </p:sp>
      <p:pic>
        <p:nvPicPr>
          <p:cNvPr id="5" name="Picture 2" descr="IASS_logo_WEB">
            <a:extLst>
              <a:ext uri="{FF2B5EF4-FFF2-40B4-BE49-F238E27FC236}">
                <a16:creationId xmlns:a16="http://schemas.microsoft.com/office/drawing/2014/main" id="{E8056EFE-D3A6-4A01-ACCC-19F6AE9559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3FE194FC-936C-4FAD-A6F7-691539C853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942577006"/>
      </p:ext>
    </p:extLst>
  </p:cSld>
  <p:clrMapOvr>
    <a:masterClrMapping/>
  </p:clrMapOvr>
  <mc:AlternateContent xmlns:mc="http://schemas.openxmlformats.org/markup-compatibility/2006">
    <mc:Choice xmlns:p14="http://schemas.microsoft.com/office/powerpoint/2010/main" Requires="p14">
      <p:transition spd="slow" p14:dur="2000" advTm="22510"/>
    </mc:Choice>
    <mc:Fallback>
      <p:transition spd="slow" advTm="2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4FBC8-C2A4-43A1-9EBF-01A87396FE59}"/>
              </a:ext>
            </a:extLst>
          </p:cNvPr>
          <p:cNvSpPr>
            <a:spLocks noGrp="1"/>
          </p:cNvSpPr>
          <p:nvPr>
            <p:ph type="title"/>
          </p:nvPr>
        </p:nvSpPr>
        <p:spPr>
          <a:xfrm>
            <a:off x="628650" y="284922"/>
            <a:ext cx="7886700" cy="1126435"/>
          </a:xfrm>
        </p:spPr>
        <p:txBody>
          <a:bodyPr/>
          <a:lstStyle/>
          <a:p>
            <a:r>
              <a:rPr lang="en-GB" cap="none" dirty="0">
                <a:solidFill>
                  <a:schemeClr val="accent2">
                    <a:lumMod val="75000"/>
                  </a:schemeClr>
                </a:solidFill>
                <a:latin typeface="Arial" panose="020B0604020202020204" pitchFamily="34" charset="0"/>
                <a:cs typeface="Arial" panose="020B0604020202020204" pitchFamily="34" charset="0"/>
              </a:rPr>
              <a:t>Reasonable adjustments</a:t>
            </a:r>
            <a:endParaRPr lang="en-GB" dirty="0">
              <a:solidFill>
                <a:schemeClr val="accent2">
                  <a:lumMod val="75000"/>
                </a:schemeClr>
              </a:solidFill>
            </a:endParaRPr>
          </a:p>
        </p:txBody>
      </p:sp>
      <p:sp>
        <p:nvSpPr>
          <p:cNvPr id="3" name="Content Placeholder 2">
            <a:extLst>
              <a:ext uri="{FF2B5EF4-FFF2-40B4-BE49-F238E27FC236}">
                <a16:creationId xmlns:a16="http://schemas.microsoft.com/office/drawing/2014/main" id="{53830570-BFEB-4EFB-AE73-50038DE179D6}"/>
              </a:ext>
            </a:extLst>
          </p:cNvPr>
          <p:cNvSpPr>
            <a:spLocks noGrp="1"/>
          </p:cNvSpPr>
          <p:nvPr>
            <p:ph idx="1"/>
          </p:nvPr>
        </p:nvSpPr>
        <p:spPr>
          <a:xfrm>
            <a:off x="628650" y="1765495"/>
            <a:ext cx="8217176" cy="4438357"/>
          </a:xfrm>
        </p:spPr>
        <p:txBody>
          <a:bodyPr>
            <a:normAutofit fontScale="32500" lnSpcReduction="20000"/>
          </a:bodyPr>
          <a:lstStyle/>
          <a:p>
            <a:pPr>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Employers must make reasonable adjustments to make sure workers with disabilities, or physical or mental health conditions, are not substantially disadvantaged when doing their jobs.</a:t>
            </a:r>
          </a:p>
          <a:p>
            <a:pPr>
              <a:lnSpc>
                <a:spcPct val="107000"/>
              </a:lnSpc>
              <a:spcBef>
                <a:spcPts val="300"/>
              </a:spcBef>
              <a:spcAft>
                <a:spcPts val="300"/>
              </a:spcAft>
            </a:pPr>
            <a:r>
              <a:rPr lang="en-GB" sz="5600" dirty="0">
                <a:solidFill>
                  <a:srgbClr val="002060"/>
                </a:solidFill>
                <a:effectLst/>
                <a:latin typeface="Arial" panose="020B0604020202020204" pitchFamily="34" charset="0"/>
                <a:ea typeface="Calibri" panose="020F0502020204030204" pitchFamily="34" charset="0"/>
                <a:cs typeface="Arial" panose="020B0604020202020204" pitchFamily="34" charset="0"/>
              </a:rPr>
              <a:t>They are dependent on individual needs</a:t>
            </a:r>
          </a:p>
          <a:p>
            <a:pPr>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This applies to all workers, including trainees, apprentices, contract workers and business partners.</a:t>
            </a:r>
          </a:p>
          <a:p>
            <a:pPr marL="457200" lvl="1" indent="0">
              <a:lnSpc>
                <a:spcPct val="107000"/>
              </a:lnSpc>
              <a:spcBef>
                <a:spcPts val="300"/>
              </a:spcBef>
              <a:spcAft>
                <a:spcPts val="300"/>
              </a:spcAft>
              <a:buNone/>
            </a:pPr>
            <a:endParaRPr lang="en-GB" sz="5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457200" lvl="1" indent="0">
              <a:lnSpc>
                <a:spcPct val="107000"/>
              </a:lnSpc>
              <a:spcBef>
                <a:spcPts val="300"/>
              </a:spcBef>
              <a:spcAft>
                <a:spcPts val="300"/>
              </a:spcAft>
              <a:buNone/>
            </a:pPr>
            <a:endParaRPr lang="en-GB" sz="5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300"/>
              </a:spcBef>
              <a:spcAft>
                <a:spcPts val="300"/>
              </a:spcAft>
              <a:buNone/>
            </a:pPr>
            <a:r>
              <a:rPr lang="en-GB" sz="5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Get help and advice:</a:t>
            </a:r>
            <a:endParaRPr lang="en-GB" sz="5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You can get advice on reasonable adjustments from the Disability Employment Adviser (DEA)</a:t>
            </a:r>
          </a:p>
          <a:p>
            <a:pPr>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St Marylebone Job </a:t>
            </a:r>
            <a:r>
              <a:rPr lang="en-GB" sz="55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Centre Plus, </a:t>
            </a:r>
            <a:r>
              <a:rPr lang="en-GB" sz="5500" dirty="0">
                <a:solidFill>
                  <a:srgbClr val="002060"/>
                </a:solidFill>
                <a:effectLst/>
                <a:latin typeface="Arial" panose="020B0604020202020204" pitchFamily="34" charset="0"/>
                <a:ea typeface="Arial" panose="020B0604020202020204" pitchFamily="34" charset="0"/>
              </a:rPr>
              <a:t>26-46 </a:t>
            </a:r>
            <a:r>
              <a:rPr lang="en-GB" sz="5500" dirty="0" err="1">
                <a:solidFill>
                  <a:srgbClr val="002060"/>
                </a:solidFill>
                <a:effectLst/>
                <a:latin typeface="Arial" panose="020B0604020202020204" pitchFamily="34" charset="0"/>
                <a:ea typeface="Arial" panose="020B0604020202020204" pitchFamily="34" charset="0"/>
              </a:rPr>
              <a:t>Lisson</a:t>
            </a:r>
            <a:r>
              <a:rPr lang="en-GB" sz="5500" dirty="0">
                <a:solidFill>
                  <a:srgbClr val="002060"/>
                </a:solidFill>
                <a:effectLst/>
                <a:latin typeface="Arial" panose="020B0604020202020204" pitchFamily="34" charset="0"/>
                <a:ea typeface="Arial" panose="020B0604020202020204" pitchFamily="34" charset="0"/>
              </a:rPr>
              <a:t> Grove, London, NW1 6TZ. Ph</a:t>
            </a:r>
            <a:r>
              <a:rPr lang="en-GB" sz="55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GB" sz="5500" b="0" i="0" dirty="0">
                <a:solidFill>
                  <a:srgbClr val="002060"/>
                </a:solidFill>
                <a:effectLst/>
                <a:latin typeface="Arial" panose="020B0604020202020204" pitchFamily="34" charset="0"/>
                <a:cs typeface="Arial" panose="020B0604020202020204" pitchFamily="34" charset="0"/>
              </a:rPr>
              <a:t>0207 853 4625</a:t>
            </a:r>
            <a:endParaRPr lang="en-GB" sz="55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Bef>
                <a:spcPts val="300"/>
              </a:spcBef>
              <a:spcAft>
                <a:spcPts val="300"/>
              </a:spcAft>
            </a:pP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You can apply for </a:t>
            </a:r>
            <a:r>
              <a:rPr lang="en-GB" sz="5600"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Access to Work</a:t>
            </a:r>
            <a:r>
              <a:rPr lang="en-GB" sz="5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if you need extra help</a:t>
            </a:r>
          </a:p>
          <a:p>
            <a:pPr>
              <a:lnSpc>
                <a:spcPct val="107000"/>
              </a:lnSpc>
              <a:spcBef>
                <a:spcPts val="300"/>
              </a:spcBef>
              <a:spcAft>
                <a:spcPts val="300"/>
              </a:spcAft>
            </a:pPr>
            <a:r>
              <a:rPr lang="en-GB" sz="5600" dirty="0">
                <a:solidFill>
                  <a:srgbClr val="002060"/>
                </a:solidFill>
                <a:latin typeface="Arial" panose="020B0604020202020204" pitchFamily="34" charset="0"/>
                <a:ea typeface="Calibri" panose="020F0502020204030204" pitchFamily="34" charset="0"/>
                <a:cs typeface="Arial" panose="020B0604020202020204" pitchFamily="34" charset="0"/>
              </a:rPr>
              <a:t>Access to Work support depends on needs and includes practical support</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IASS_logo_WEB">
            <a:extLst>
              <a:ext uri="{FF2B5EF4-FFF2-40B4-BE49-F238E27FC236}">
                <a16:creationId xmlns:a16="http://schemas.microsoft.com/office/drawing/2014/main" id="{5D61377D-8FC3-421D-889F-22D0FC7724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57B712BF-83E2-4632-B86A-8C28A477FCB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682115786"/>
      </p:ext>
    </p:extLst>
  </p:cSld>
  <p:clrMapOvr>
    <a:masterClrMapping/>
  </p:clrMapOvr>
  <mc:AlternateContent xmlns:mc="http://schemas.openxmlformats.org/markup-compatibility/2006">
    <mc:Choice xmlns:p14="http://schemas.microsoft.com/office/powerpoint/2010/main" Requires="p14">
      <p:transition spd="slow" p14:dur="2000" advTm="45951"/>
    </mc:Choice>
    <mc:Fallback>
      <p:transition spd="slow" advTm="4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B47B-0481-4BC5-A6BD-C9463AD05F13}"/>
              </a:ext>
            </a:extLst>
          </p:cNvPr>
          <p:cNvSpPr>
            <a:spLocks noGrp="1"/>
          </p:cNvSpPr>
          <p:nvPr>
            <p:ph type="title"/>
          </p:nvPr>
        </p:nvSpPr>
        <p:spPr>
          <a:xfrm>
            <a:off x="703011" y="239457"/>
            <a:ext cx="6400800" cy="813488"/>
          </a:xfrm>
        </p:spPr>
        <p:txBody>
          <a:bodyPr>
            <a:normAutofit/>
          </a:bodyPr>
          <a:lstStyle/>
          <a:p>
            <a:r>
              <a:rPr lang="en-GB" cap="none" dirty="0">
                <a:solidFill>
                  <a:schemeClr val="accent2">
                    <a:lumMod val="75000"/>
                  </a:schemeClr>
                </a:solidFill>
                <a:latin typeface="Arial" panose="020B0604020202020204" pitchFamily="34" charset="0"/>
                <a:cs typeface="Arial" panose="020B0604020202020204" pitchFamily="34" charset="0"/>
              </a:rPr>
              <a:t>Further Support/Advice</a:t>
            </a:r>
          </a:p>
        </p:txBody>
      </p:sp>
      <p:sp>
        <p:nvSpPr>
          <p:cNvPr id="3" name="Content Placeholder 2">
            <a:extLst>
              <a:ext uri="{FF2B5EF4-FFF2-40B4-BE49-F238E27FC236}">
                <a16:creationId xmlns:a16="http://schemas.microsoft.com/office/drawing/2014/main" id="{27EF81C2-8D13-4D40-92C6-ACDA806DB801}"/>
              </a:ext>
            </a:extLst>
          </p:cNvPr>
          <p:cNvSpPr>
            <a:spLocks noGrp="1"/>
          </p:cNvSpPr>
          <p:nvPr>
            <p:ph idx="1"/>
          </p:nvPr>
        </p:nvSpPr>
        <p:spPr>
          <a:xfrm>
            <a:off x="703011" y="1274836"/>
            <a:ext cx="8064145" cy="5448133"/>
          </a:xfrm>
        </p:spPr>
        <p:txBody>
          <a:bodyPr>
            <a:noAutofit/>
          </a:bodyPr>
          <a:lstStyle/>
          <a:p>
            <a:pPr>
              <a:spcBef>
                <a:spcPts val="600"/>
              </a:spcBef>
              <a:spcAft>
                <a:spcPts val="600"/>
              </a:spcAft>
            </a:pPr>
            <a:r>
              <a:rPr lang="en-GB" sz="1300" dirty="0">
                <a:solidFill>
                  <a:srgbClr val="002060"/>
                </a:solidFill>
                <a:latin typeface="Arial" panose="020B0604020202020204" pitchFamily="34" charset="0"/>
                <a:cs typeface="Arial" panose="020B0604020202020204" pitchFamily="34" charset="0"/>
              </a:rPr>
              <a:t>Westminster Befriend a Family: Befriending/Mentoring for young people and families </a:t>
            </a:r>
            <a:r>
              <a:rPr lang="en-GB" sz="1300" dirty="0">
                <a:solidFill>
                  <a:srgbClr val="002060"/>
                </a:solidFill>
                <a:latin typeface="Arial" panose="020B0604020202020204" pitchFamily="34" charset="0"/>
                <a:cs typeface="Arial" panose="020B0604020202020204" pitchFamily="34" charset="0"/>
                <a:hlinkClick r:id="rId5"/>
              </a:rPr>
              <a:t>https://www.befriendafamily.co.uk</a:t>
            </a:r>
            <a:r>
              <a:rPr lang="en-GB" sz="1300" dirty="0">
                <a:solidFill>
                  <a:srgbClr val="002060"/>
                </a:solidFill>
                <a:latin typeface="Arial" panose="020B0604020202020204" pitchFamily="34" charset="0"/>
                <a:cs typeface="Arial" panose="020B0604020202020204" pitchFamily="34" charset="0"/>
              </a:rPr>
              <a:t> </a:t>
            </a:r>
          </a:p>
          <a:p>
            <a:pPr>
              <a:spcBef>
                <a:spcPts val="600"/>
              </a:spcBef>
              <a:spcAft>
                <a:spcPts val="600"/>
              </a:spcAft>
            </a:pPr>
            <a:r>
              <a:rPr lang="en-GB" sz="1300" dirty="0">
                <a:solidFill>
                  <a:srgbClr val="002060"/>
                </a:solidFill>
                <a:latin typeface="Arial" panose="020B0604020202020204" pitchFamily="34" charset="0"/>
                <a:cs typeface="Arial" panose="020B0604020202020204" pitchFamily="34" charset="0"/>
              </a:rPr>
              <a:t>Westminster Mind: Building Employment, Skills and Training (BEST) </a:t>
            </a:r>
            <a:r>
              <a:rPr lang="en-GB" sz="1300" dirty="0">
                <a:solidFill>
                  <a:srgbClr val="002060"/>
                </a:solidFill>
                <a:latin typeface="Arial" panose="020B0604020202020204" pitchFamily="34" charset="0"/>
                <a:cs typeface="Arial" panose="020B0604020202020204" pitchFamily="34" charset="0"/>
                <a:hlinkClick r:id="rId6"/>
              </a:rPr>
              <a:t>https://www.bwwmind.org.uk/local-mind-services-london/community-mental-health-services/back-to-work-employment-service/</a:t>
            </a:r>
            <a:r>
              <a:rPr lang="en-GB" sz="1300" dirty="0">
                <a:solidFill>
                  <a:srgbClr val="002060"/>
                </a:solidFill>
                <a:latin typeface="Arial" panose="020B0604020202020204" pitchFamily="34" charset="0"/>
                <a:cs typeface="Arial" panose="020B0604020202020204" pitchFamily="34" charset="0"/>
              </a:rPr>
              <a:t> </a:t>
            </a:r>
          </a:p>
          <a:p>
            <a:pPr>
              <a:spcBef>
                <a:spcPts val="600"/>
              </a:spcBef>
              <a:spcAft>
                <a:spcPts val="600"/>
              </a:spcAft>
            </a:pPr>
            <a:r>
              <a:rPr lang="en-GB" sz="1300" dirty="0">
                <a:solidFill>
                  <a:srgbClr val="002060"/>
                </a:solidFill>
                <a:latin typeface="Arial" panose="020B0604020202020204" pitchFamily="34" charset="0"/>
                <a:cs typeface="Arial" panose="020B0604020202020204" pitchFamily="34" charset="0"/>
              </a:rPr>
              <a:t>Caxton Youth Organisation: SEND Youth Club in Westminster  </a:t>
            </a:r>
            <a:r>
              <a:rPr lang="en-GB" sz="1300" dirty="0">
                <a:solidFill>
                  <a:srgbClr val="002060"/>
                </a:solidFill>
                <a:latin typeface="Arial" panose="020B0604020202020204" pitchFamily="34" charset="0"/>
                <a:cs typeface="Arial" panose="020B0604020202020204" pitchFamily="34" charset="0"/>
                <a:hlinkClick r:id="rId7"/>
              </a:rPr>
              <a:t>https://caxtonyouth.org/</a:t>
            </a:r>
            <a:r>
              <a:rPr lang="en-GB" sz="1300" dirty="0">
                <a:solidFill>
                  <a:srgbClr val="002060"/>
                </a:solidFill>
                <a:latin typeface="Arial" panose="020B0604020202020204" pitchFamily="34" charset="0"/>
                <a:cs typeface="Arial" panose="020B0604020202020204" pitchFamily="34" charset="0"/>
              </a:rPr>
              <a:t> </a:t>
            </a:r>
          </a:p>
          <a:p>
            <a:pPr>
              <a:spcBef>
                <a:spcPts val="600"/>
              </a:spcBef>
              <a:spcAft>
                <a:spcPts val="600"/>
              </a:spcAft>
            </a:pPr>
            <a:r>
              <a:rPr lang="en-GB" sz="1300" dirty="0">
                <a:solidFill>
                  <a:srgbClr val="002060"/>
                </a:solidFill>
                <a:latin typeface="Arial" panose="020B0604020202020204" pitchFamily="34" charset="0"/>
                <a:cs typeface="Arial" panose="020B0604020202020204" pitchFamily="34" charset="0"/>
              </a:rPr>
              <a:t>Post-16 options: National Careers Service </a:t>
            </a:r>
            <a:r>
              <a:rPr lang="en-GB" sz="1300" dirty="0">
                <a:solidFill>
                  <a:srgbClr val="002060"/>
                </a:solidFill>
                <a:latin typeface="Arial" panose="020B0604020202020204" pitchFamily="34" charset="0"/>
                <a:cs typeface="Arial" panose="020B0604020202020204" pitchFamily="34" charset="0"/>
                <a:hlinkClick r:id="rId8"/>
              </a:rPr>
              <a:t>https://nationalcareers.service.gov.uk/careers-advice/career-choices-at-16</a:t>
            </a:r>
            <a:r>
              <a:rPr lang="en-GB" sz="1300" dirty="0">
                <a:solidFill>
                  <a:srgbClr val="002060"/>
                </a:solidFill>
                <a:latin typeface="Arial" panose="020B0604020202020204" pitchFamily="34" charset="0"/>
                <a:cs typeface="Arial" panose="020B0604020202020204" pitchFamily="34" charset="0"/>
              </a:rPr>
              <a:t> </a:t>
            </a:r>
          </a:p>
          <a:p>
            <a:pPr>
              <a:spcBef>
                <a:spcPts val="600"/>
              </a:spcBef>
              <a:spcAft>
                <a:spcPts val="600"/>
              </a:spcAft>
              <a:buFont typeface="Wingdings" panose="05000000000000000000" pitchFamily="2" charset="2"/>
              <a:buChar char="§"/>
            </a:pPr>
            <a:r>
              <a:rPr lang="en-GB" sz="1300" dirty="0">
                <a:solidFill>
                  <a:srgbClr val="002060"/>
                </a:solidFill>
                <a:latin typeface="Arial" panose="020B0604020202020204" pitchFamily="34" charset="0"/>
                <a:cs typeface="Arial" panose="020B0604020202020204" pitchFamily="34" charset="0"/>
              </a:rPr>
              <a:t>Make it Happen: parent group for parents with children with SEND </a:t>
            </a:r>
            <a:r>
              <a:rPr lang="en-GB" sz="1300" u="sng" dirty="0">
                <a:solidFill>
                  <a:srgbClr val="002060"/>
                </a:solidFill>
                <a:latin typeface="Arial" panose="020B0604020202020204" pitchFamily="34" charset="0"/>
                <a:cs typeface="Arial" panose="020B0604020202020204" pitchFamily="34" charset="0"/>
                <a:hlinkClick r:id="rId9"/>
              </a:rPr>
              <a:t>https://www.wppg.org.uk</a:t>
            </a:r>
            <a:r>
              <a:rPr lang="en-GB" sz="1300" u="sng" dirty="0">
                <a:solidFill>
                  <a:srgbClr val="002060"/>
                </a:solidFill>
                <a:latin typeface="Arial" panose="020B0604020202020204" pitchFamily="34" charset="0"/>
                <a:cs typeface="Arial" panose="020B0604020202020204" pitchFamily="34" charset="0"/>
              </a:rPr>
              <a:t> </a:t>
            </a:r>
          </a:p>
          <a:p>
            <a:pPr>
              <a:spcBef>
                <a:spcPts val="600"/>
              </a:spcBef>
              <a:spcAft>
                <a:spcPts val="600"/>
              </a:spcAft>
              <a:buFont typeface="Wingdings" panose="05000000000000000000" pitchFamily="2" charset="2"/>
              <a:buChar char="§"/>
            </a:pPr>
            <a:r>
              <a:rPr lang="en-GB" sz="1300" dirty="0">
                <a:solidFill>
                  <a:srgbClr val="002060"/>
                </a:solidFill>
                <a:latin typeface="Arial" panose="020B0604020202020204" pitchFamily="34" charset="0"/>
                <a:cs typeface="Arial" panose="020B0604020202020204" pitchFamily="34" charset="0"/>
              </a:rPr>
              <a:t>Post-16 Pathway Planner </a:t>
            </a:r>
            <a:r>
              <a:rPr lang="en-GB" sz="1300" dirty="0">
                <a:solidFill>
                  <a:srgbClr val="0563C1"/>
                </a:solidFill>
                <a:latin typeface="Arial" panose="020B0604020202020204" pitchFamily="34" charset="0"/>
                <a:cs typeface="Arial" panose="020B0604020202020204" pitchFamily="34" charset="0"/>
                <a:hlinkClick r:id="rId10"/>
              </a:rPr>
              <a:t>https://fisd.westminster.gov.uk/kb5/westminster/fis/advice.page?id=LbMHW9q_</a:t>
            </a:r>
            <a:r>
              <a:rPr lang="en-GB" sz="1300" dirty="0">
                <a:solidFill>
                  <a:srgbClr val="002060"/>
                </a:solidFill>
                <a:latin typeface="Arial" panose="020B0604020202020204" pitchFamily="34" charset="0"/>
                <a:cs typeface="Arial" panose="020B0604020202020204" pitchFamily="34" charset="0"/>
                <a:hlinkClick r:id="rId10"/>
              </a:rPr>
              <a:t>lY4</a:t>
            </a:r>
            <a:r>
              <a:rPr lang="en-GB" sz="1300" dirty="0">
                <a:solidFill>
                  <a:srgbClr val="002060"/>
                </a:solidFill>
                <a:latin typeface="Arial" panose="020B0604020202020204" pitchFamily="34" charset="0"/>
                <a:cs typeface="Arial" panose="020B0604020202020204" pitchFamily="34" charset="0"/>
              </a:rPr>
              <a:t> </a:t>
            </a:r>
          </a:p>
          <a:p>
            <a:pPr>
              <a:spcBef>
                <a:spcPts val="600"/>
              </a:spcBef>
              <a:spcAft>
                <a:spcPts val="600"/>
              </a:spcAft>
              <a:buFont typeface="Wingdings" panose="05000000000000000000" pitchFamily="2" charset="2"/>
              <a:buChar char="§"/>
            </a:pPr>
            <a:r>
              <a:rPr lang="en-GB" sz="1300" dirty="0">
                <a:solidFill>
                  <a:srgbClr val="002060"/>
                </a:solidFill>
                <a:latin typeface="Arial" panose="020B0604020202020204" pitchFamily="34" charset="0"/>
                <a:cs typeface="Arial" panose="020B0604020202020204" pitchFamily="34" charset="0"/>
              </a:rPr>
              <a:t>Preparing for Adulthood </a:t>
            </a:r>
            <a:r>
              <a:rPr lang="en-GB" sz="1300"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https://www.preparingforadulthood.org.uk</a:t>
            </a:r>
            <a:r>
              <a:rPr lang="en-GB" sz="1300" dirty="0">
                <a:solidFill>
                  <a:srgbClr val="00206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a:t>
            </a:r>
            <a:endParaRPr lang="en-GB" sz="1300" dirty="0">
              <a:solidFill>
                <a:srgbClr val="002060"/>
              </a:solidFill>
              <a:latin typeface="Arial" panose="020B0604020202020204" pitchFamily="34" charset="0"/>
              <a:cs typeface="Arial" panose="020B0604020202020204" pitchFamily="34" charset="0"/>
            </a:endParaRPr>
          </a:p>
          <a:p>
            <a:pPr>
              <a:spcBef>
                <a:spcPts val="600"/>
              </a:spcBef>
              <a:spcAft>
                <a:spcPts val="600"/>
              </a:spcAft>
              <a:buFont typeface="Wingdings" panose="05000000000000000000" pitchFamily="2" charset="2"/>
              <a:buChar char="§"/>
            </a:pPr>
            <a:r>
              <a:rPr lang="en-GB" sz="1300" dirty="0">
                <a:solidFill>
                  <a:srgbClr val="002060"/>
                </a:solidFill>
                <a:latin typeface="Arial" panose="020B0604020202020204" pitchFamily="34" charset="0"/>
                <a:cs typeface="Arial" panose="020B0604020202020204" pitchFamily="34" charset="0"/>
              </a:rPr>
              <a:t>Council for Disabled Children </a:t>
            </a:r>
            <a:r>
              <a:rPr lang="en-GB" sz="1300" dirty="0">
                <a:solidFill>
                  <a:srgbClr val="0563C1"/>
                </a:solidFill>
                <a:latin typeface="Arial" panose="020B0604020202020204" pitchFamily="34" charset="0"/>
                <a:cs typeface="Arial" panose="020B0604020202020204" pitchFamily="34" charset="0"/>
                <a:hlinkClick r:id="rId12"/>
              </a:rPr>
              <a:t>https://councilfordisabledchildren.org.uk/resources-and-help/</a:t>
            </a:r>
            <a:r>
              <a:rPr lang="en-GB" sz="1300" dirty="0">
                <a:solidFill>
                  <a:srgbClr val="002060"/>
                </a:solidFill>
                <a:latin typeface="Arial" panose="020B0604020202020204" pitchFamily="34" charset="0"/>
                <a:cs typeface="Arial" panose="020B0604020202020204" pitchFamily="34" charset="0"/>
                <a:hlinkClick r:id="rId12"/>
              </a:rPr>
              <a:t>im-young-person</a:t>
            </a:r>
            <a:r>
              <a:rPr lang="en-GB" sz="1300" dirty="0">
                <a:solidFill>
                  <a:srgbClr val="002060"/>
                </a:solidFill>
                <a:latin typeface="Arial" panose="020B0604020202020204" pitchFamily="34" charset="0"/>
                <a:cs typeface="Arial" panose="020B0604020202020204" pitchFamily="34" charset="0"/>
              </a:rPr>
              <a:t> </a:t>
            </a:r>
          </a:p>
          <a:p>
            <a:pPr>
              <a:spcBef>
                <a:spcPts val="600"/>
              </a:spcBef>
              <a:spcAft>
                <a:spcPts val="600"/>
              </a:spcAft>
              <a:buFont typeface="Wingdings" panose="05000000000000000000" pitchFamily="2" charset="2"/>
              <a:buChar char="§"/>
            </a:pPr>
            <a:r>
              <a:rPr lang="en-GB" sz="1300" dirty="0">
                <a:solidFill>
                  <a:srgbClr val="002060"/>
                </a:solidFill>
                <a:latin typeface="Arial" panose="020B0604020202020204" pitchFamily="34" charset="0"/>
                <a:cs typeface="Arial" panose="020B0604020202020204" pitchFamily="34" charset="0"/>
              </a:rPr>
              <a:t>Prospects </a:t>
            </a:r>
            <a:r>
              <a:rPr lang="en-GB" sz="1300" dirty="0">
                <a:solidFill>
                  <a:srgbClr val="0563C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https://www.prospects.ac.uk</a:t>
            </a:r>
            <a:r>
              <a:rPr lang="en-GB" sz="1300" dirty="0">
                <a:solidFill>
                  <a:srgbClr val="002060"/>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a:t>
            </a:r>
            <a:endParaRPr lang="en-GB" sz="1300" dirty="0">
              <a:solidFill>
                <a:srgbClr val="002060"/>
              </a:solidFill>
              <a:latin typeface="Arial" panose="020B0604020202020204" pitchFamily="34" charset="0"/>
              <a:cs typeface="Arial" panose="020B0604020202020204" pitchFamily="34" charset="0"/>
            </a:endParaRPr>
          </a:p>
          <a:p>
            <a:pPr>
              <a:spcBef>
                <a:spcPts val="600"/>
              </a:spcBef>
              <a:spcAft>
                <a:spcPts val="600"/>
              </a:spcAft>
              <a:buFont typeface="Wingdings" panose="05000000000000000000" pitchFamily="2" charset="2"/>
              <a:buChar char="§"/>
            </a:pPr>
            <a:r>
              <a:rPr lang="en-GB" sz="1300" dirty="0">
                <a:solidFill>
                  <a:srgbClr val="002060"/>
                </a:solidFill>
                <a:latin typeface="Arial" panose="020B0604020202020204" pitchFamily="34" charset="0"/>
                <a:cs typeface="Arial" panose="020B0604020202020204" pitchFamily="34" charset="0"/>
              </a:rPr>
              <a:t>Disability Student Allowance information for undergraduate/postgraduate students  </a:t>
            </a:r>
            <a:r>
              <a:rPr lang="en-GB" sz="1300" dirty="0">
                <a:solidFill>
                  <a:srgbClr val="002060"/>
                </a:solidFill>
                <a:latin typeface="Arial" panose="020B0604020202020204" pitchFamily="34" charset="0"/>
                <a:cs typeface="Arial" panose="020B0604020202020204" pitchFamily="34" charset="0"/>
                <a:hlinkClick r:id="rId14"/>
              </a:rPr>
              <a:t>https://www.gov.uk/disabled-students-allowance-dsa</a:t>
            </a:r>
            <a:r>
              <a:rPr lang="en-GB" sz="1300" dirty="0">
                <a:solidFill>
                  <a:srgbClr val="002060"/>
                </a:solidFill>
                <a:latin typeface="Arial" panose="020B0604020202020204" pitchFamily="34" charset="0"/>
                <a:cs typeface="Arial" panose="020B0604020202020204" pitchFamily="34" charset="0"/>
              </a:rPr>
              <a:t> </a:t>
            </a:r>
          </a:p>
          <a:p>
            <a:pPr>
              <a:spcBef>
                <a:spcPts val="600"/>
              </a:spcBef>
              <a:spcAft>
                <a:spcPts val="600"/>
              </a:spcAft>
              <a:buFont typeface="Wingdings" panose="05000000000000000000" pitchFamily="2" charset="2"/>
              <a:buChar char="§"/>
            </a:pPr>
            <a:r>
              <a:rPr lang="en-GB" sz="1300" dirty="0">
                <a:solidFill>
                  <a:srgbClr val="002060"/>
                </a:solidFill>
                <a:latin typeface="Arial" panose="020B0604020202020204" pitchFamily="34" charset="0"/>
                <a:cs typeface="Arial" panose="020B0604020202020204" pitchFamily="34" charset="0"/>
              </a:rPr>
              <a:t>Westminster Local Offer  </a:t>
            </a:r>
            <a:r>
              <a:rPr lang="en-GB" sz="1300" dirty="0">
                <a:solidFill>
                  <a:srgbClr val="002060"/>
                </a:solidFill>
                <a:latin typeface="Arial" panose="020B0604020202020204" pitchFamily="34" charset="0"/>
                <a:cs typeface="Arial" panose="020B0604020202020204" pitchFamily="34" charset="0"/>
                <a:hlinkClick r:id="rId15"/>
              </a:rPr>
              <a:t>http://localoffer.westminster.gov.uk</a:t>
            </a:r>
            <a:r>
              <a:rPr lang="en-GB" sz="1300" dirty="0">
                <a:solidFill>
                  <a:srgbClr val="002060"/>
                </a:solidFill>
                <a:latin typeface="Arial" panose="020B0604020202020204" pitchFamily="34" charset="0"/>
                <a:cs typeface="Arial" panose="020B0604020202020204" pitchFamily="34" charset="0"/>
              </a:rPr>
              <a:t> (use QR code)</a:t>
            </a:r>
          </a:p>
        </p:txBody>
      </p:sp>
      <p:pic>
        <p:nvPicPr>
          <p:cNvPr id="6" name="Picture 2" descr="IASS_logo_WEB">
            <a:extLst>
              <a:ext uri="{FF2B5EF4-FFF2-40B4-BE49-F238E27FC236}">
                <a16:creationId xmlns:a16="http://schemas.microsoft.com/office/drawing/2014/main" id="{13235E19-2B6B-43F9-96FD-0B2511AF65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Qr code&#10;&#10;Description automatically generated">
            <a:extLst>
              <a:ext uri="{FF2B5EF4-FFF2-40B4-BE49-F238E27FC236}">
                <a16:creationId xmlns:a16="http://schemas.microsoft.com/office/drawing/2014/main" id="{74C70E75-8FC1-4E85-B9E4-DFA6540D68E4}"/>
              </a:ext>
            </a:extLst>
          </p:cNvPr>
          <p:cNvPicPr>
            <a:picLocks noChangeAspect="1"/>
          </p:cNvPicPr>
          <p:nvPr/>
        </p:nvPicPr>
        <p:blipFill>
          <a:blip r:embed="rId17"/>
          <a:stretch>
            <a:fillRect/>
          </a:stretch>
        </p:blipFill>
        <p:spPr>
          <a:xfrm>
            <a:off x="7487858" y="5440589"/>
            <a:ext cx="1279298" cy="1282380"/>
          </a:xfrm>
          <a:prstGeom prst="rect">
            <a:avLst/>
          </a:prstGeom>
        </p:spPr>
      </p:pic>
      <p:pic>
        <p:nvPicPr>
          <p:cNvPr id="7" name="Audio 6">
            <a:hlinkClick r:id="" action="ppaction://media"/>
            <a:extLst>
              <a:ext uri="{FF2B5EF4-FFF2-40B4-BE49-F238E27FC236}">
                <a16:creationId xmlns:a16="http://schemas.microsoft.com/office/drawing/2014/main" id="{6F8A9F46-B374-4757-8D44-E1295258968C}"/>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599195782"/>
      </p:ext>
    </p:extLst>
  </p:cSld>
  <p:clrMapOvr>
    <a:masterClrMapping/>
  </p:clrMapOvr>
  <mc:AlternateContent xmlns:mc="http://schemas.openxmlformats.org/markup-compatibility/2006">
    <mc:Choice xmlns:p14="http://schemas.microsoft.com/office/powerpoint/2010/main" Requires="p14">
      <p:transition spd="slow" p14:dur="2000" advTm="81210"/>
    </mc:Choice>
    <mc:Fallback>
      <p:transition spd="slow" advTm="8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B47F-673D-499E-9E51-6F704C1F6342}"/>
              </a:ext>
            </a:extLst>
          </p:cNvPr>
          <p:cNvSpPr>
            <a:spLocks noGrp="1"/>
          </p:cNvSpPr>
          <p:nvPr>
            <p:ph type="title"/>
          </p:nvPr>
        </p:nvSpPr>
        <p:spPr>
          <a:xfrm>
            <a:off x="778668" y="1078989"/>
            <a:ext cx="6155064" cy="816100"/>
          </a:xfrm>
        </p:spPr>
        <p:txBody>
          <a:bodyPr>
            <a:normAutofit/>
          </a:bodyPr>
          <a:lstStyle/>
          <a:p>
            <a:r>
              <a:rPr lang="en-GB" sz="4000" cap="none" dirty="0">
                <a:solidFill>
                  <a:schemeClr val="accent2">
                    <a:lumMod val="75000"/>
                  </a:schemeClr>
                </a:solidFill>
                <a:latin typeface="Arial" panose="020B0604020202020204" pitchFamily="34" charset="0"/>
                <a:cs typeface="Arial" panose="020B0604020202020204" pitchFamily="34" charset="0"/>
              </a:rPr>
              <a:t>Today we will be…</a:t>
            </a:r>
          </a:p>
        </p:txBody>
      </p:sp>
      <p:sp>
        <p:nvSpPr>
          <p:cNvPr id="3" name="Text Placeholder 2">
            <a:extLst>
              <a:ext uri="{FF2B5EF4-FFF2-40B4-BE49-F238E27FC236}">
                <a16:creationId xmlns:a16="http://schemas.microsoft.com/office/drawing/2014/main" id="{C6CAAABF-3AB2-463D-BDDF-744E282C65D9}"/>
              </a:ext>
            </a:extLst>
          </p:cNvPr>
          <p:cNvSpPr>
            <a:spLocks noGrp="1"/>
          </p:cNvSpPr>
          <p:nvPr>
            <p:ph type="body" idx="1"/>
          </p:nvPr>
        </p:nvSpPr>
        <p:spPr>
          <a:xfrm>
            <a:off x="778667" y="2476073"/>
            <a:ext cx="7244455" cy="3511772"/>
          </a:xfrm>
        </p:spPr>
        <p:txBody>
          <a:bodyPr>
            <a:normAutofit/>
          </a:bodyPr>
          <a:lstStyle/>
          <a:p>
            <a:pPr marL="257175" indent="-257175">
              <a:buFont typeface="+mj-lt"/>
              <a:buAutoNum type="arabicPeriod"/>
            </a:pPr>
            <a:r>
              <a:rPr lang="en-GB" sz="2000" dirty="0">
                <a:solidFill>
                  <a:srgbClr val="002060"/>
                </a:solidFill>
                <a:latin typeface="Arial" panose="020B0604020202020204" pitchFamily="34" charset="0"/>
                <a:cs typeface="Arial" panose="020B0604020202020204" pitchFamily="34" charset="0"/>
              </a:rPr>
              <a:t>Discussing the transition from Secondary School to post-16 setting/providers</a:t>
            </a:r>
          </a:p>
          <a:p>
            <a:pPr marL="257175" indent="-257175">
              <a:buFont typeface="+mj-lt"/>
              <a:buAutoNum type="arabicPeriod"/>
            </a:pPr>
            <a:endParaRPr lang="en-GB" sz="2000" dirty="0">
              <a:solidFill>
                <a:srgbClr val="002060"/>
              </a:solidFill>
              <a:latin typeface="Arial" panose="020B0604020202020204" pitchFamily="34" charset="0"/>
              <a:cs typeface="Arial" panose="020B0604020202020204" pitchFamily="34" charset="0"/>
            </a:endParaRPr>
          </a:p>
          <a:p>
            <a:pPr marL="257175" indent="-257175">
              <a:buFont typeface="+mj-lt"/>
              <a:buAutoNum type="arabicPeriod"/>
            </a:pPr>
            <a:r>
              <a:rPr lang="en-GB" sz="2000" dirty="0">
                <a:solidFill>
                  <a:srgbClr val="002060"/>
                </a:solidFill>
                <a:latin typeface="Arial" panose="020B0604020202020204" pitchFamily="34" charset="0"/>
                <a:cs typeface="Arial" panose="020B0604020202020204" pitchFamily="34" charset="0"/>
              </a:rPr>
              <a:t>Talking about ways to plan and prepare for a new setting</a:t>
            </a:r>
          </a:p>
          <a:p>
            <a:pPr marL="257175" indent="-257175">
              <a:buFont typeface="+mj-lt"/>
              <a:buAutoNum type="arabicPeriod"/>
            </a:pPr>
            <a:endParaRPr lang="en-GB" sz="2000" dirty="0">
              <a:solidFill>
                <a:srgbClr val="002060"/>
              </a:solidFill>
              <a:latin typeface="Arial" panose="020B0604020202020204" pitchFamily="34" charset="0"/>
              <a:cs typeface="Arial" panose="020B0604020202020204" pitchFamily="34" charset="0"/>
            </a:endParaRPr>
          </a:p>
          <a:p>
            <a:pPr marL="257175" indent="-257175">
              <a:buFont typeface="+mj-lt"/>
              <a:buAutoNum type="arabicPeriod"/>
            </a:pPr>
            <a:r>
              <a:rPr lang="en-GB" sz="2000" dirty="0">
                <a:solidFill>
                  <a:srgbClr val="002060"/>
                </a:solidFill>
                <a:latin typeface="Arial" panose="020B0604020202020204" pitchFamily="34" charset="0"/>
                <a:cs typeface="Arial" panose="020B0604020202020204" pitchFamily="34" charset="0"/>
              </a:rPr>
              <a:t>Looking at steps to employment</a:t>
            </a:r>
          </a:p>
          <a:p>
            <a:endParaRPr lang="en-GB" sz="2000" dirty="0">
              <a:solidFill>
                <a:srgbClr val="002060"/>
              </a:solidFill>
              <a:latin typeface="Arial" panose="020B0604020202020204" pitchFamily="34" charset="0"/>
              <a:cs typeface="Arial" panose="020B0604020202020204" pitchFamily="34" charset="0"/>
            </a:endParaRPr>
          </a:p>
        </p:txBody>
      </p:sp>
      <p:pic>
        <p:nvPicPr>
          <p:cNvPr id="6" name="Picture 2" descr="IASS_logo_WEB">
            <a:extLst>
              <a:ext uri="{FF2B5EF4-FFF2-40B4-BE49-F238E27FC236}">
                <a16:creationId xmlns:a16="http://schemas.microsoft.com/office/drawing/2014/main" id="{3CDC57C6-BA92-489C-AF11-3F07113C83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3EFCCE93-3482-4017-852F-FD3647368B7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4214164436"/>
      </p:ext>
    </p:extLst>
  </p:cSld>
  <p:clrMapOvr>
    <a:masterClrMapping/>
  </p:clrMapOvr>
  <mc:AlternateContent xmlns:mc="http://schemas.openxmlformats.org/markup-compatibility/2006" xmlns:p14="http://schemas.microsoft.com/office/powerpoint/2010/main">
    <mc:Choice Requires="p14">
      <p:transition spd="slow" p14:dur="2000" advTm="30892"/>
    </mc:Choice>
    <mc:Fallback xmlns="">
      <p:transition spd="slow" advTm="3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showWhenStopped="0">
                <p:cTn id="1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84DC-0901-4E7E-B7B6-54C6E7F1397A}"/>
              </a:ext>
            </a:extLst>
          </p:cNvPr>
          <p:cNvSpPr>
            <a:spLocks noGrp="1"/>
          </p:cNvSpPr>
          <p:nvPr>
            <p:ph type="title"/>
          </p:nvPr>
        </p:nvSpPr>
        <p:spPr>
          <a:xfrm>
            <a:off x="711792" y="480142"/>
            <a:ext cx="5818034" cy="1130300"/>
          </a:xfrm>
        </p:spPr>
        <p:txBody>
          <a:bodyPr>
            <a:normAutofit/>
          </a:bodyPr>
          <a:lstStyle/>
          <a:p>
            <a:r>
              <a:rPr lang="en-GB" cap="none" dirty="0">
                <a:solidFill>
                  <a:schemeClr val="accent2">
                    <a:lumMod val="75000"/>
                  </a:schemeClr>
                </a:solidFill>
                <a:latin typeface="Arial" panose="020B0604020202020204" pitchFamily="34" charset="0"/>
                <a:cs typeface="Arial" panose="020B0604020202020204" pitchFamily="34" charset="0"/>
              </a:rPr>
              <a:t>What is ‘Post-16’?</a:t>
            </a:r>
          </a:p>
        </p:txBody>
      </p:sp>
      <p:sp>
        <p:nvSpPr>
          <p:cNvPr id="3" name="Content Placeholder 2">
            <a:extLst>
              <a:ext uri="{FF2B5EF4-FFF2-40B4-BE49-F238E27FC236}">
                <a16:creationId xmlns:a16="http://schemas.microsoft.com/office/drawing/2014/main" id="{943321E3-18A1-49BD-96F9-95D18CD193FC}"/>
              </a:ext>
            </a:extLst>
          </p:cNvPr>
          <p:cNvSpPr>
            <a:spLocks noGrp="1"/>
          </p:cNvSpPr>
          <p:nvPr>
            <p:ph idx="1"/>
          </p:nvPr>
        </p:nvSpPr>
        <p:spPr>
          <a:xfrm>
            <a:off x="711792" y="1694164"/>
            <a:ext cx="8263914" cy="5038476"/>
          </a:xfrm>
        </p:spPr>
        <p:txBody>
          <a:bodyPr>
            <a:noAutofit/>
          </a:bodyPr>
          <a:lstStyle/>
          <a:p>
            <a:pPr>
              <a:lnSpc>
                <a:spcPct val="120000"/>
              </a:lnSpc>
              <a:buFont typeface="Arial" panose="020B0604020202020204" pitchFamily="34" charset="0"/>
              <a:buChar char="•"/>
            </a:pPr>
            <a:r>
              <a:rPr lang="en-GB" sz="1600" dirty="0">
                <a:solidFill>
                  <a:srgbClr val="002060"/>
                </a:solidFill>
                <a:latin typeface="Arial" panose="020B0604020202020204" pitchFamily="34" charset="0"/>
                <a:cs typeface="Arial" panose="020B0604020202020204" pitchFamily="34" charset="0"/>
              </a:rPr>
              <a:t>Education beyond the age of 16</a:t>
            </a:r>
          </a:p>
          <a:p>
            <a:pPr>
              <a:lnSpc>
                <a:spcPct val="120000"/>
              </a:lnSpc>
              <a:buFont typeface="Arial" panose="020B0604020202020204" pitchFamily="34" charset="0"/>
              <a:buChar char="•"/>
            </a:pPr>
            <a:r>
              <a:rPr lang="en-GB" sz="1600" dirty="0">
                <a:solidFill>
                  <a:srgbClr val="002060"/>
                </a:solidFill>
                <a:latin typeface="Arial" panose="020B0604020202020204" pitchFamily="34" charset="0"/>
                <a:cs typeface="Arial" panose="020B0604020202020204" pitchFamily="34" charset="0"/>
              </a:rPr>
              <a:t>A 16 year old can legally leave school at the end of the school year in which they turn 16 (normally the end of year 11). However, all young people must be in some kind of education or training until the age of 18. </a:t>
            </a:r>
          </a:p>
          <a:p>
            <a:pPr>
              <a:lnSpc>
                <a:spcPct val="120000"/>
              </a:lnSpc>
            </a:pPr>
            <a:r>
              <a:rPr lang="en-GB" sz="1600" dirty="0">
                <a:solidFill>
                  <a:srgbClr val="002060"/>
                </a:solidFill>
                <a:latin typeface="Arial" panose="020B0604020202020204" pitchFamily="34" charset="0"/>
                <a:cs typeface="Arial" panose="020B0604020202020204" pitchFamily="34" charset="0"/>
              </a:rPr>
              <a:t>Options:</a:t>
            </a:r>
          </a:p>
          <a:p>
            <a:pPr lvl="1">
              <a:lnSpc>
                <a:spcPct val="120000"/>
              </a:lnSpc>
            </a:pPr>
            <a:r>
              <a:rPr lang="en-GB" sz="1600" dirty="0">
                <a:solidFill>
                  <a:srgbClr val="002060"/>
                </a:solidFill>
                <a:latin typeface="Arial" panose="020B0604020202020204" pitchFamily="34" charset="0"/>
                <a:cs typeface="Arial" panose="020B0604020202020204" pitchFamily="34" charset="0"/>
              </a:rPr>
              <a:t>Further education – college or sixth form</a:t>
            </a:r>
          </a:p>
          <a:p>
            <a:pPr lvl="1">
              <a:lnSpc>
                <a:spcPct val="120000"/>
              </a:lnSpc>
            </a:pPr>
            <a:r>
              <a:rPr lang="en-GB" sz="1600" dirty="0">
                <a:solidFill>
                  <a:srgbClr val="002060"/>
                </a:solidFill>
                <a:latin typeface="Arial" panose="020B0604020202020204" pitchFamily="34" charset="0"/>
                <a:cs typeface="Arial" panose="020B0604020202020204" pitchFamily="34" charset="0"/>
              </a:rPr>
              <a:t>Work-based training</a:t>
            </a:r>
          </a:p>
          <a:p>
            <a:pPr lvl="1">
              <a:lnSpc>
                <a:spcPct val="120000"/>
              </a:lnSpc>
            </a:pPr>
            <a:r>
              <a:rPr lang="en-GB" sz="1600" dirty="0">
                <a:solidFill>
                  <a:srgbClr val="002060"/>
                </a:solidFill>
                <a:latin typeface="Arial" panose="020B0604020202020204" pitchFamily="34" charset="0"/>
                <a:cs typeface="Arial" panose="020B0604020202020204" pitchFamily="34" charset="0"/>
              </a:rPr>
              <a:t>Supported employment</a:t>
            </a:r>
          </a:p>
          <a:p>
            <a:pPr lvl="1">
              <a:lnSpc>
                <a:spcPct val="120000"/>
              </a:lnSpc>
            </a:pPr>
            <a:r>
              <a:rPr lang="en-GB" sz="1600" dirty="0">
                <a:solidFill>
                  <a:srgbClr val="002060"/>
                </a:solidFill>
                <a:latin typeface="Arial" panose="020B0604020202020204" pitchFamily="34" charset="0"/>
                <a:cs typeface="Arial" panose="020B0604020202020204" pitchFamily="34" charset="0"/>
              </a:rPr>
              <a:t>Employment </a:t>
            </a:r>
          </a:p>
          <a:p>
            <a:pPr marL="0" indent="0">
              <a:lnSpc>
                <a:spcPct val="120000"/>
              </a:lnSpc>
              <a:buNone/>
            </a:pPr>
            <a:endParaRPr lang="en-GB" sz="1600" dirty="0">
              <a:solidFill>
                <a:srgbClr val="002060"/>
              </a:solidFill>
              <a:latin typeface="Arial" panose="020B0604020202020204" pitchFamily="34" charset="0"/>
              <a:cs typeface="Arial" panose="020B0604020202020204" pitchFamily="34" charset="0"/>
            </a:endParaRPr>
          </a:p>
          <a:p>
            <a:pPr marL="0" indent="0">
              <a:lnSpc>
                <a:spcPct val="120000"/>
              </a:lnSpc>
              <a:buNone/>
            </a:pPr>
            <a:r>
              <a:rPr lang="en-GB" sz="1600" dirty="0">
                <a:solidFill>
                  <a:srgbClr val="002060"/>
                </a:solidFill>
                <a:latin typeface="Arial" panose="020B0604020202020204" pitchFamily="34" charset="0"/>
                <a:cs typeface="Arial" panose="020B0604020202020204" pitchFamily="34" charset="0"/>
              </a:rPr>
              <a:t>There is a 16+ Pathways Planner and other helpful information about transition on the Local Offer that may help. Google: Westminster SEND Local Offer PFA page</a:t>
            </a:r>
            <a:endParaRPr lang="en-GB" sz="1500" dirty="0">
              <a:solidFill>
                <a:srgbClr val="002060"/>
              </a:solidFill>
              <a:latin typeface="Arial" panose="020B0604020202020204" pitchFamily="34" charset="0"/>
              <a:cs typeface="Arial" panose="020B0604020202020204" pitchFamily="34" charset="0"/>
            </a:endParaRPr>
          </a:p>
        </p:txBody>
      </p:sp>
      <p:pic>
        <p:nvPicPr>
          <p:cNvPr id="14" name="Picture 2" descr="IASS_logo_WEB">
            <a:extLst>
              <a:ext uri="{FF2B5EF4-FFF2-40B4-BE49-F238E27FC236}">
                <a16:creationId xmlns:a16="http://schemas.microsoft.com/office/drawing/2014/main" id="{77CA0F7B-B61F-4E93-AE3E-3B0444CBDF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6D921C61-62D8-407E-89F0-82D4EE703C1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203895150"/>
      </p:ext>
    </p:extLst>
  </p:cSld>
  <p:clrMapOvr>
    <a:masterClrMapping/>
  </p:clrMapOvr>
  <mc:AlternateContent xmlns:mc="http://schemas.openxmlformats.org/markup-compatibility/2006">
    <mc:Choice xmlns:p14="http://schemas.microsoft.com/office/powerpoint/2010/main" Requires="p14">
      <p:transition spd="slow" p14:dur="2000" advTm="70645"/>
    </mc:Choice>
    <mc:Fallback>
      <p:transition spd="slow" advTm="7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0D455-96EF-406B-A6BD-0BFB032BA10D}"/>
              </a:ext>
            </a:extLst>
          </p:cNvPr>
          <p:cNvSpPr>
            <a:spLocks noGrp="1"/>
          </p:cNvSpPr>
          <p:nvPr>
            <p:ph type="title"/>
          </p:nvPr>
        </p:nvSpPr>
        <p:spPr>
          <a:xfrm>
            <a:off x="628650" y="365126"/>
            <a:ext cx="7886700" cy="1325563"/>
          </a:xfrm>
        </p:spPr>
        <p:txBody>
          <a:bodyPr>
            <a:normAutofit/>
          </a:bodyPr>
          <a:lstStyle/>
          <a:p>
            <a:r>
              <a:rPr lang="en-GB" sz="4000" dirty="0">
                <a:solidFill>
                  <a:schemeClr val="accent2">
                    <a:lumMod val="75000"/>
                  </a:schemeClr>
                </a:solidFill>
                <a:latin typeface="Arial" panose="020B0604020202020204" pitchFamily="34" charset="0"/>
                <a:cs typeface="Arial" panose="020B0604020202020204" pitchFamily="34" charset="0"/>
              </a:rPr>
              <a:t>Young people with Education Health Care (EHC) Plans </a:t>
            </a:r>
          </a:p>
        </p:txBody>
      </p:sp>
      <p:sp>
        <p:nvSpPr>
          <p:cNvPr id="3" name="Content Placeholder 2">
            <a:extLst>
              <a:ext uri="{FF2B5EF4-FFF2-40B4-BE49-F238E27FC236}">
                <a16:creationId xmlns:a16="http://schemas.microsoft.com/office/drawing/2014/main" id="{8AE2B903-CF77-4A80-A859-9498741AEFB4}"/>
              </a:ext>
            </a:extLst>
          </p:cNvPr>
          <p:cNvSpPr>
            <a:spLocks noGrp="1"/>
          </p:cNvSpPr>
          <p:nvPr>
            <p:ph idx="1"/>
          </p:nvPr>
        </p:nvSpPr>
        <p:spPr>
          <a:xfrm>
            <a:off x="628650" y="1825625"/>
            <a:ext cx="7886700" cy="4351338"/>
          </a:xfrm>
        </p:spPr>
        <p:txBody>
          <a:bodyPr>
            <a:noAutofit/>
          </a:bodyPr>
          <a:lstStyle/>
          <a:p>
            <a:r>
              <a:rPr lang="en-GB" dirty="0">
                <a:solidFill>
                  <a:srgbClr val="002060"/>
                </a:solidFill>
                <a:latin typeface="Arial" panose="020B0604020202020204" pitchFamily="34" charset="0"/>
                <a:cs typeface="Arial" panose="020B0604020202020204" pitchFamily="34" charset="0"/>
              </a:rPr>
              <a:t>Discussions about ’Preparing for Adulthood’ should begin from Year 9</a:t>
            </a:r>
            <a:br>
              <a:rPr lang="en-GB" dirty="0">
                <a:solidFill>
                  <a:srgbClr val="002060"/>
                </a:solidFill>
                <a:latin typeface="Arial" panose="020B0604020202020204" pitchFamily="34" charset="0"/>
                <a:cs typeface="Arial" panose="020B0604020202020204" pitchFamily="34" charset="0"/>
              </a:rPr>
            </a:br>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EHC plans must be reviewed and amended in plenty of time before the move to Post-16 Education.</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For post-16 transitions, any changes following an annual review should be finalised, including naming a setting by 31st March. </a:t>
            </a:r>
          </a:p>
        </p:txBody>
      </p:sp>
      <p:pic>
        <p:nvPicPr>
          <p:cNvPr id="7" name="Picture 2" descr="IASS_logo_WEB">
            <a:extLst>
              <a:ext uri="{FF2B5EF4-FFF2-40B4-BE49-F238E27FC236}">
                <a16:creationId xmlns:a16="http://schemas.microsoft.com/office/drawing/2014/main" id="{64E12612-8BC6-4880-8315-6324CB503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udio 15">
            <a:hlinkClick r:id="" action="ppaction://media"/>
            <a:extLst>
              <a:ext uri="{FF2B5EF4-FFF2-40B4-BE49-F238E27FC236}">
                <a16:creationId xmlns:a16="http://schemas.microsoft.com/office/drawing/2014/main" id="{DE0FD369-6A9D-4062-A90F-2153984A97D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304529495"/>
      </p:ext>
    </p:extLst>
  </p:cSld>
  <p:clrMapOvr>
    <a:masterClrMapping/>
  </p:clrMapOvr>
  <mc:AlternateContent xmlns:mc="http://schemas.openxmlformats.org/markup-compatibility/2006">
    <mc:Choice xmlns:p14="http://schemas.microsoft.com/office/powerpoint/2010/main" Requires="p14">
      <p:transition spd="slow" p14:dur="2000" advTm="65490"/>
    </mc:Choice>
    <mc:Fallback>
      <p:transition spd="slow" advTm="6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B72B-559E-4EA0-B112-21F447D8AD8B}"/>
              </a:ext>
            </a:extLst>
          </p:cNvPr>
          <p:cNvSpPr>
            <a:spLocks noGrp="1"/>
          </p:cNvSpPr>
          <p:nvPr>
            <p:ph type="title"/>
          </p:nvPr>
        </p:nvSpPr>
        <p:spPr>
          <a:xfrm>
            <a:off x="628650" y="882491"/>
            <a:ext cx="8126870" cy="1242775"/>
          </a:xfrm>
        </p:spPr>
        <p:txBody>
          <a:bodyPr>
            <a:noAutofit/>
          </a:bodyPr>
          <a:lstStyle/>
          <a:p>
            <a:r>
              <a:rPr lang="en-GB" sz="4050" dirty="0">
                <a:solidFill>
                  <a:schemeClr val="accent2">
                    <a:lumMod val="75000"/>
                  </a:schemeClr>
                </a:solidFill>
                <a:latin typeface="Arial" panose="020B0604020202020204" pitchFamily="34" charset="0"/>
                <a:cs typeface="Arial" panose="020B0604020202020204" pitchFamily="34" charset="0"/>
              </a:rPr>
              <a:t>Year 11-12 Transition Timeline </a:t>
            </a:r>
            <a:br>
              <a:rPr lang="en-GB" sz="4050" dirty="0">
                <a:solidFill>
                  <a:schemeClr val="accent2">
                    <a:lumMod val="75000"/>
                  </a:schemeClr>
                </a:solidFill>
                <a:latin typeface="Arial" panose="020B0604020202020204" pitchFamily="34" charset="0"/>
                <a:cs typeface="Arial" panose="020B0604020202020204" pitchFamily="34" charset="0"/>
              </a:rPr>
            </a:br>
            <a:r>
              <a:rPr lang="en-GB" sz="4050" dirty="0">
                <a:solidFill>
                  <a:schemeClr val="accent2">
                    <a:lumMod val="75000"/>
                  </a:schemeClr>
                </a:solidFill>
                <a:latin typeface="Arial" panose="020B0604020202020204" pitchFamily="34" charset="0"/>
                <a:cs typeface="Arial" panose="020B0604020202020204" pitchFamily="34" charset="0"/>
              </a:rPr>
              <a:t>(for students with an EHCP)</a:t>
            </a:r>
          </a:p>
        </p:txBody>
      </p:sp>
      <p:graphicFrame>
        <p:nvGraphicFramePr>
          <p:cNvPr id="4" name="Table 4">
            <a:extLst>
              <a:ext uri="{FF2B5EF4-FFF2-40B4-BE49-F238E27FC236}">
                <a16:creationId xmlns:a16="http://schemas.microsoft.com/office/drawing/2014/main" id="{6F7E0E2B-2234-4559-9211-A9AD761AC340}"/>
              </a:ext>
            </a:extLst>
          </p:cNvPr>
          <p:cNvGraphicFramePr>
            <a:graphicFrameLocks noGrp="1"/>
          </p:cNvGraphicFramePr>
          <p:nvPr>
            <p:ph idx="1"/>
            <p:extLst>
              <p:ext uri="{D42A27DB-BD31-4B8C-83A1-F6EECF244321}">
                <p14:modId xmlns:p14="http://schemas.microsoft.com/office/powerpoint/2010/main" val="1875082309"/>
              </p:ext>
            </p:extLst>
          </p:nvPr>
        </p:nvGraphicFramePr>
        <p:xfrm>
          <a:off x="628650" y="2226469"/>
          <a:ext cx="7886699" cy="3749040"/>
        </p:xfrm>
        <a:graphic>
          <a:graphicData uri="http://schemas.openxmlformats.org/drawingml/2006/table">
            <a:tbl>
              <a:tblPr firstRow="1" bandRow="1">
                <a:tableStyleId>{5C22544A-7EE6-4342-B048-85BDC9FD1C3A}</a:tableStyleId>
              </a:tblPr>
              <a:tblGrid>
                <a:gridCol w="570449">
                  <a:extLst>
                    <a:ext uri="{9D8B030D-6E8A-4147-A177-3AD203B41FA5}">
                      <a16:colId xmlns:a16="http://schemas.microsoft.com/office/drawing/2014/main" val="3867610964"/>
                    </a:ext>
                  </a:extLst>
                </a:gridCol>
                <a:gridCol w="2877836">
                  <a:extLst>
                    <a:ext uri="{9D8B030D-6E8A-4147-A177-3AD203B41FA5}">
                      <a16:colId xmlns:a16="http://schemas.microsoft.com/office/drawing/2014/main" val="1704538588"/>
                    </a:ext>
                  </a:extLst>
                </a:gridCol>
                <a:gridCol w="4438414">
                  <a:extLst>
                    <a:ext uri="{9D8B030D-6E8A-4147-A177-3AD203B41FA5}">
                      <a16:colId xmlns:a16="http://schemas.microsoft.com/office/drawing/2014/main" val="2227183057"/>
                    </a:ext>
                  </a:extLst>
                </a:gridCol>
              </a:tblGrid>
              <a:tr h="278130">
                <a:tc>
                  <a:txBody>
                    <a:bodyPr/>
                    <a:lstStyle/>
                    <a:p>
                      <a:r>
                        <a:rPr lang="en-GB" sz="1400" dirty="0"/>
                        <a:t>Stage</a:t>
                      </a:r>
                    </a:p>
                  </a:txBody>
                  <a:tcPr marL="68580" marR="68580" marT="34290" marB="34290"/>
                </a:tc>
                <a:tc>
                  <a:txBody>
                    <a:bodyPr/>
                    <a:lstStyle/>
                    <a:p>
                      <a:r>
                        <a:rPr lang="en-GB" sz="1400" dirty="0"/>
                        <a:t>When</a:t>
                      </a:r>
                    </a:p>
                  </a:txBody>
                  <a:tcPr marL="68580" marR="68580" marT="34290" marB="34290"/>
                </a:tc>
                <a:tc>
                  <a:txBody>
                    <a:bodyPr/>
                    <a:lstStyle/>
                    <a:p>
                      <a:r>
                        <a:rPr lang="en-GB" sz="1400" dirty="0"/>
                        <a:t>What</a:t>
                      </a:r>
                    </a:p>
                  </a:txBody>
                  <a:tcPr marL="68580" marR="68580" marT="34290" marB="34290"/>
                </a:tc>
                <a:extLst>
                  <a:ext uri="{0D108BD9-81ED-4DB2-BD59-A6C34878D82A}">
                    <a16:rowId xmlns:a16="http://schemas.microsoft.com/office/drawing/2014/main" val="3048377378"/>
                  </a:ext>
                </a:extLst>
              </a:tr>
              <a:tr h="685800">
                <a:tc>
                  <a:txBody>
                    <a:bodyPr/>
                    <a:lstStyle/>
                    <a:p>
                      <a:pPr algn="ctr"/>
                      <a:r>
                        <a:rPr lang="en-GB" sz="1400" dirty="0">
                          <a:solidFill>
                            <a:srgbClr val="002060"/>
                          </a:solidFill>
                        </a:rPr>
                        <a:t>1</a:t>
                      </a:r>
                    </a:p>
                  </a:txBody>
                  <a:tcPr marL="68580" marR="68580" marT="34290" marB="34290"/>
                </a:tc>
                <a:tc>
                  <a:txBody>
                    <a:bodyPr/>
                    <a:lstStyle/>
                    <a:p>
                      <a:r>
                        <a:rPr lang="en-GB" sz="1400" dirty="0">
                          <a:solidFill>
                            <a:srgbClr val="002060"/>
                          </a:solidFill>
                        </a:rPr>
                        <a:t>Year 10, Summer Term</a:t>
                      </a:r>
                    </a:p>
                  </a:txBody>
                  <a:tcPr marL="68580" marR="68580" marT="34290" marB="34290"/>
                </a:tc>
                <a:tc>
                  <a:txBody>
                    <a:bodyPr/>
                    <a:lstStyle/>
                    <a:p>
                      <a:r>
                        <a:rPr lang="en-GB" sz="1400" dirty="0">
                          <a:solidFill>
                            <a:srgbClr val="002060"/>
                          </a:solidFill>
                        </a:rPr>
                        <a:t>During the Annual Review you discuss next steps after year 11 and the type of education provision which would best meet your child’s needs</a:t>
                      </a:r>
                    </a:p>
                  </a:txBody>
                  <a:tcPr marL="68580" marR="68580" marT="34290" marB="34290"/>
                </a:tc>
                <a:extLst>
                  <a:ext uri="{0D108BD9-81ED-4DB2-BD59-A6C34878D82A}">
                    <a16:rowId xmlns:a16="http://schemas.microsoft.com/office/drawing/2014/main" val="1314094607"/>
                  </a:ext>
                </a:extLst>
              </a:tr>
              <a:tr h="278130">
                <a:tc>
                  <a:txBody>
                    <a:bodyPr/>
                    <a:lstStyle/>
                    <a:p>
                      <a:pPr algn="ctr"/>
                      <a:r>
                        <a:rPr lang="en-GB" sz="1400" dirty="0">
                          <a:solidFill>
                            <a:srgbClr val="002060"/>
                          </a:solidFill>
                        </a:rPr>
                        <a:t>2</a:t>
                      </a:r>
                    </a:p>
                  </a:txBody>
                  <a:tcPr marL="68580" marR="68580" marT="34290" marB="34290"/>
                </a:tc>
                <a:tc>
                  <a:txBody>
                    <a:bodyPr/>
                    <a:lstStyle/>
                    <a:p>
                      <a:r>
                        <a:rPr lang="en-GB" sz="1400" dirty="0">
                          <a:solidFill>
                            <a:srgbClr val="002060"/>
                          </a:solidFill>
                        </a:rPr>
                        <a:t>Year 10, Summer Term</a:t>
                      </a:r>
                    </a:p>
                  </a:txBody>
                  <a:tcPr marL="68580" marR="68580" marT="34290" marB="34290"/>
                </a:tc>
                <a:tc>
                  <a:txBody>
                    <a:bodyPr/>
                    <a:lstStyle/>
                    <a:p>
                      <a:r>
                        <a:rPr lang="en-GB" sz="1400" dirty="0">
                          <a:solidFill>
                            <a:srgbClr val="002060"/>
                          </a:solidFill>
                        </a:rPr>
                        <a:t>Visit colleges, sixth forms and specialist settings</a:t>
                      </a:r>
                    </a:p>
                  </a:txBody>
                  <a:tcPr marL="68580" marR="68580" marT="34290" marB="34290"/>
                </a:tc>
                <a:extLst>
                  <a:ext uri="{0D108BD9-81ED-4DB2-BD59-A6C34878D82A}">
                    <a16:rowId xmlns:a16="http://schemas.microsoft.com/office/drawing/2014/main" val="4100096409"/>
                  </a:ext>
                </a:extLst>
              </a:tr>
              <a:tr h="278130">
                <a:tc>
                  <a:txBody>
                    <a:bodyPr/>
                    <a:lstStyle/>
                    <a:p>
                      <a:pPr algn="ctr"/>
                      <a:r>
                        <a:rPr lang="en-GB" sz="1400" dirty="0">
                          <a:solidFill>
                            <a:srgbClr val="002060"/>
                          </a:solidFill>
                        </a:rPr>
                        <a:t>3</a:t>
                      </a:r>
                    </a:p>
                  </a:txBody>
                  <a:tcPr marL="68580" marR="68580" marT="34290" marB="34290"/>
                </a:tc>
                <a:tc>
                  <a:txBody>
                    <a:bodyPr/>
                    <a:lstStyle/>
                    <a:p>
                      <a:r>
                        <a:rPr lang="en-GB" sz="1400" dirty="0">
                          <a:solidFill>
                            <a:srgbClr val="002060"/>
                          </a:solidFill>
                        </a:rPr>
                        <a:t>Year 10, June</a:t>
                      </a:r>
                    </a:p>
                  </a:txBody>
                  <a:tcPr marL="68580" marR="68580" marT="34290" marB="34290"/>
                </a:tc>
                <a:tc>
                  <a:txBody>
                    <a:bodyPr/>
                    <a:lstStyle/>
                    <a:p>
                      <a:r>
                        <a:rPr lang="en-GB" sz="1400" dirty="0">
                          <a:solidFill>
                            <a:srgbClr val="002060"/>
                          </a:solidFill>
                        </a:rPr>
                        <a:t>Provide 2 preferences to the LA SEN Service</a:t>
                      </a:r>
                    </a:p>
                  </a:txBody>
                  <a:tcPr marL="68580" marR="68580" marT="34290" marB="34290"/>
                </a:tc>
                <a:extLst>
                  <a:ext uri="{0D108BD9-81ED-4DB2-BD59-A6C34878D82A}">
                    <a16:rowId xmlns:a16="http://schemas.microsoft.com/office/drawing/2014/main" val="3674621997"/>
                  </a:ext>
                </a:extLst>
              </a:tr>
              <a:tr h="278130">
                <a:tc>
                  <a:txBody>
                    <a:bodyPr/>
                    <a:lstStyle/>
                    <a:p>
                      <a:pPr algn="ctr"/>
                      <a:r>
                        <a:rPr lang="en-GB" sz="1400" dirty="0">
                          <a:solidFill>
                            <a:srgbClr val="002060"/>
                          </a:solidFill>
                        </a:rPr>
                        <a:t>4</a:t>
                      </a:r>
                    </a:p>
                  </a:txBody>
                  <a:tcPr marL="68580" marR="68580" marT="34290" marB="34290"/>
                </a:tc>
                <a:tc>
                  <a:txBody>
                    <a:bodyPr/>
                    <a:lstStyle/>
                    <a:p>
                      <a:r>
                        <a:rPr lang="en-GB" sz="1400" dirty="0">
                          <a:solidFill>
                            <a:srgbClr val="002060"/>
                          </a:solidFill>
                        </a:rPr>
                        <a:t>Year 10, 30</a:t>
                      </a:r>
                      <a:r>
                        <a:rPr lang="en-GB" sz="1400" baseline="30000" dirty="0">
                          <a:solidFill>
                            <a:srgbClr val="002060"/>
                          </a:solidFill>
                        </a:rPr>
                        <a:t>th</a:t>
                      </a:r>
                      <a:r>
                        <a:rPr lang="en-GB" sz="1400" dirty="0">
                          <a:solidFill>
                            <a:srgbClr val="002060"/>
                          </a:solidFill>
                        </a:rPr>
                        <a:t> July</a:t>
                      </a:r>
                    </a:p>
                  </a:txBody>
                  <a:tcPr marL="68580" marR="68580" marT="34290" marB="34290"/>
                </a:tc>
                <a:tc>
                  <a:txBody>
                    <a:bodyPr/>
                    <a:lstStyle/>
                    <a:p>
                      <a:r>
                        <a:rPr lang="en-GB" sz="1400" dirty="0">
                          <a:solidFill>
                            <a:srgbClr val="002060"/>
                          </a:solidFill>
                        </a:rPr>
                        <a:t>Last date to send LA preferences for year 12</a:t>
                      </a:r>
                    </a:p>
                  </a:txBody>
                  <a:tcPr marL="68580" marR="68580" marT="34290" marB="34290"/>
                </a:tc>
                <a:extLst>
                  <a:ext uri="{0D108BD9-81ED-4DB2-BD59-A6C34878D82A}">
                    <a16:rowId xmlns:a16="http://schemas.microsoft.com/office/drawing/2014/main" val="3755702633"/>
                  </a:ext>
                </a:extLst>
              </a:tr>
              <a:tr h="685800">
                <a:tc>
                  <a:txBody>
                    <a:bodyPr/>
                    <a:lstStyle/>
                    <a:p>
                      <a:pPr algn="ctr"/>
                      <a:r>
                        <a:rPr lang="en-GB" sz="1400" dirty="0">
                          <a:solidFill>
                            <a:srgbClr val="002060"/>
                          </a:solidFill>
                        </a:rPr>
                        <a:t>5</a:t>
                      </a:r>
                    </a:p>
                  </a:txBody>
                  <a:tcPr marL="68580" marR="68580" marT="34290" marB="34290"/>
                </a:tc>
                <a:tc>
                  <a:txBody>
                    <a:bodyPr/>
                    <a:lstStyle/>
                    <a:p>
                      <a:r>
                        <a:rPr lang="en-GB" sz="1400" dirty="0">
                          <a:solidFill>
                            <a:srgbClr val="002060"/>
                          </a:solidFill>
                        </a:rPr>
                        <a:t>Year 11, November - December</a:t>
                      </a:r>
                    </a:p>
                  </a:txBody>
                  <a:tcPr marL="68580" marR="68580" marT="34290" marB="34290"/>
                </a:tc>
                <a:tc>
                  <a:txBody>
                    <a:bodyPr/>
                    <a:lstStyle/>
                    <a:p>
                      <a:r>
                        <a:rPr lang="en-GB" sz="1400" dirty="0">
                          <a:solidFill>
                            <a:srgbClr val="002060"/>
                          </a:solidFill>
                        </a:rPr>
                        <a:t>LA SEN Service consult with preferences and nearest appropriate education placement.</a:t>
                      </a:r>
                    </a:p>
                    <a:p>
                      <a:r>
                        <a:rPr lang="en-GB" sz="1400" dirty="0">
                          <a:solidFill>
                            <a:srgbClr val="002060"/>
                          </a:solidFill>
                        </a:rPr>
                        <a:t>If college is a preference, apply directly</a:t>
                      </a:r>
                    </a:p>
                  </a:txBody>
                  <a:tcPr marL="68580" marR="68580" marT="34290" marB="34290"/>
                </a:tc>
                <a:extLst>
                  <a:ext uri="{0D108BD9-81ED-4DB2-BD59-A6C34878D82A}">
                    <a16:rowId xmlns:a16="http://schemas.microsoft.com/office/drawing/2014/main" val="1247654098"/>
                  </a:ext>
                </a:extLst>
              </a:tr>
              <a:tr h="685800">
                <a:tc>
                  <a:txBody>
                    <a:bodyPr/>
                    <a:lstStyle/>
                    <a:p>
                      <a:pPr algn="ctr"/>
                      <a:r>
                        <a:rPr lang="en-GB" sz="1400" dirty="0">
                          <a:solidFill>
                            <a:srgbClr val="002060"/>
                          </a:solidFill>
                        </a:rPr>
                        <a:t>6</a:t>
                      </a:r>
                    </a:p>
                  </a:txBody>
                  <a:tcPr marL="68580" marR="68580" marT="34290" marB="34290"/>
                </a:tc>
                <a:tc>
                  <a:txBody>
                    <a:bodyPr/>
                    <a:lstStyle/>
                    <a:p>
                      <a:r>
                        <a:rPr lang="en-GB" sz="1400" dirty="0">
                          <a:solidFill>
                            <a:srgbClr val="002060"/>
                          </a:solidFill>
                        </a:rPr>
                        <a:t>Year 11, December - January</a:t>
                      </a:r>
                    </a:p>
                  </a:txBody>
                  <a:tcPr marL="68580" marR="68580" marT="34290" marB="34290"/>
                </a:tc>
                <a:tc>
                  <a:txBody>
                    <a:bodyPr/>
                    <a:lstStyle/>
                    <a:p>
                      <a:r>
                        <a:rPr lang="en-GB" sz="1400" dirty="0">
                          <a:solidFill>
                            <a:srgbClr val="002060"/>
                          </a:solidFill>
                        </a:rPr>
                        <a:t>A draft / proposed amended EHCP sent to you including name of allocated year 12 setting.</a:t>
                      </a:r>
                    </a:p>
                    <a:p>
                      <a:r>
                        <a:rPr lang="en-GB" sz="1400" dirty="0">
                          <a:solidFill>
                            <a:srgbClr val="002060"/>
                          </a:solidFill>
                        </a:rPr>
                        <a:t>Reconfirm your preferences</a:t>
                      </a:r>
                    </a:p>
                  </a:txBody>
                  <a:tcPr marL="68580" marR="68580" marT="34290" marB="34290"/>
                </a:tc>
                <a:extLst>
                  <a:ext uri="{0D108BD9-81ED-4DB2-BD59-A6C34878D82A}">
                    <a16:rowId xmlns:a16="http://schemas.microsoft.com/office/drawing/2014/main" val="160471569"/>
                  </a:ext>
                </a:extLst>
              </a:tr>
              <a:tr h="480060">
                <a:tc>
                  <a:txBody>
                    <a:bodyPr/>
                    <a:lstStyle/>
                    <a:p>
                      <a:pPr algn="ctr"/>
                      <a:r>
                        <a:rPr lang="en-GB" sz="1400" dirty="0">
                          <a:solidFill>
                            <a:srgbClr val="002060"/>
                          </a:solidFill>
                        </a:rPr>
                        <a:t>7</a:t>
                      </a:r>
                    </a:p>
                  </a:txBody>
                  <a:tcPr marL="68580" marR="68580" marT="34290" marB="34290"/>
                </a:tc>
                <a:tc>
                  <a:txBody>
                    <a:bodyPr/>
                    <a:lstStyle/>
                    <a:p>
                      <a:r>
                        <a:rPr lang="en-GB" sz="1400" dirty="0">
                          <a:solidFill>
                            <a:srgbClr val="002060"/>
                          </a:solidFill>
                        </a:rPr>
                        <a:t>Year 11, 31</a:t>
                      </a:r>
                      <a:r>
                        <a:rPr lang="en-GB" sz="1400" baseline="30000" dirty="0">
                          <a:solidFill>
                            <a:srgbClr val="002060"/>
                          </a:solidFill>
                        </a:rPr>
                        <a:t>st</a:t>
                      </a:r>
                      <a:r>
                        <a:rPr lang="en-GB" sz="1400" dirty="0">
                          <a:solidFill>
                            <a:srgbClr val="002060"/>
                          </a:solidFill>
                        </a:rPr>
                        <a:t> March</a:t>
                      </a:r>
                    </a:p>
                  </a:txBody>
                  <a:tcPr marL="68580" marR="68580" marT="34290" marB="34290"/>
                </a:tc>
                <a:tc>
                  <a:txBody>
                    <a:bodyPr/>
                    <a:lstStyle/>
                    <a:p>
                      <a:r>
                        <a:rPr lang="en-GB" sz="1400" dirty="0">
                          <a:solidFill>
                            <a:srgbClr val="002060"/>
                          </a:solidFill>
                        </a:rPr>
                        <a:t>EHCP finalised and issued naming year 12 setting for September</a:t>
                      </a:r>
                    </a:p>
                  </a:txBody>
                  <a:tcPr marL="68580" marR="68580" marT="34290" marB="34290"/>
                </a:tc>
                <a:extLst>
                  <a:ext uri="{0D108BD9-81ED-4DB2-BD59-A6C34878D82A}">
                    <a16:rowId xmlns:a16="http://schemas.microsoft.com/office/drawing/2014/main" val="3643440585"/>
                  </a:ext>
                </a:extLst>
              </a:tr>
            </a:tbl>
          </a:graphicData>
        </a:graphic>
      </p:graphicFrame>
      <p:pic>
        <p:nvPicPr>
          <p:cNvPr id="5" name="Picture 2" descr="IASS_logo_WEB">
            <a:extLst>
              <a:ext uri="{FF2B5EF4-FFF2-40B4-BE49-F238E27FC236}">
                <a16:creationId xmlns:a16="http://schemas.microsoft.com/office/drawing/2014/main" id="{253736A4-22CA-4A83-B5C8-A4D6BF889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A1B21407-17D7-4891-B53F-F8A0541404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568524286"/>
      </p:ext>
    </p:extLst>
  </p:cSld>
  <p:clrMapOvr>
    <a:masterClrMapping/>
  </p:clrMapOvr>
  <mc:AlternateContent xmlns:mc="http://schemas.openxmlformats.org/markup-compatibility/2006">
    <mc:Choice xmlns:p14="http://schemas.microsoft.com/office/powerpoint/2010/main" Requires="p14">
      <p:transition spd="slow" p14:dur="2000" advTm="12919"/>
    </mc:Choice>
    <mc:Fallback>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D944E-9958-4460-B259-B88863651302}"/>
              </a:ext>
            </a:extLst>
          </p:cNvPr>
          <p:cNvSpPr>
            <a:spLocks noGrp="1"/>
          </p:cNvSpPr>
          <p:nvPr>
            <p:ph type="title"/>
          </p:nvPr>
        </p:nvSpPr>
        <p:spPr>
          <a:xfrm>
            <a:off x="663677" y="821827"/>
            <a:ext cx="6623474" cy="1003781"/>
          </a:xfrm>
        </p:spPr>
        <p:txBody>
          <a:bodyPr>
            <a:normAutofit fontScale="90000"/>
          </a:bodyPr>
          <a:lstStyle/>
          <a:p>
            <a:r>
              <a:rPr lang="en-GB" cap="none" dirty="0">
                <a:solidFill>
                  <a:schemeClr val="accent2">
                    <a:lumMod val="75000"/>
                  </a:schemeClr>
                </a:solidFill>
                <a:latin typeface="Arial" panose="020B0604020202020204" pitchFamily="34" charset="0"/>
                <a:cs typeface="Arial" panose="020B0604020202020204" pitchFamily="34" charset="0"/>
              </a:rPr>
              <a:t>Choosing where to study for Post-16</a:t>
            </a:r>
            <a:endParaRPr lang="en-GB"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485AD27-02D4-4188-877D-7FDBBD2A348B}"/>
              </a:ext>
            </a:extLst>
          </p:cNvPr>
          <p:cNvSpPr>
            <a:spLocks noGrp="1"/>
          </p:cNvSpPr>
          <p:nvPr>
            <p:ph idx="1"/>
          </p:nvPr>
        </p:nvSpPr>
        <p:spPr>
          <a:xfrm>
            <a:off x="663677" y="2005781"/>
            <a:ext cx="7818365" cy="4483401"/>
          </a:xfrm>
        </p:spPr>
        <p:txBody>
          <a:bodyPr>
            <a:noAutofit/>
          </a:bodyPr>
          <a:lstStyle/>
          <a:p>
            <a:pPr>
              <a:buFont typeface="Arial" panose="020B0604020202020204" pitchFamily="34" charset="0"/>
              <a:buChar char="•"/>
            </a:pPr>
            <a:r>
              <a:rPr lang="en-GB" sz="2200" dirty="0">
                <a:solidFill>
                  <a:srgbClr val="002060"/>
                </a:solidFill>
                <a:latin typeface="Arial" panose="020B0604020202020204" pitchFamily="34" charset="0"/>
                <a:cs typeface="Arial" panose="020B0604020202020204" pitchFamily="34" charset="0"/>
              </a:rPr>
              <a:t>Discuss your preferences with key people</a:t>
            </a:r>
          </a:p>
          <a:p>
            <a:pPr>
              <a:buFont typeface="Arial" panose="020B0604020202020204" pitchFamily="34" charset="0"/>
              <a:buChar char="•"/>
            </a:pPr>
            <a:endParaRPr lang="en-GB" sz="22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2200" dirty="0">
                <a:solidFill>
                  <a:srgbClr val="002060"/>
                </a:solidFill>
                <a:latin typeface="Arial" panose="020B0604020202020204" pitchFamily="34" charset="0"/>
                <a:cs typeface="Arial" panose="020B0604020202020204" pitchFamily="34" charset="0"/>
              </a:rPr>
              <a:t>Research related to your goals and your interests</a:t>
            </a:r>
          </a:p>
          <a:p>
            <a:pPr>
              <a:buFont typeface="Arial" panose="020B0604020202020204" pitchFamily="34" charset="0"/>
              <a:buChar char="•"/>
            </a:pPr>
            <a:endParaRPr lang="en-GB" sz="22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2200" dirty="0">
                <a:solidFill>
                  <a:srgbClr val="002060"/>
                </a:solidFill>
                <a:latin typeface="Arial" panose="020B0604020202020204" pitchFamily="34" charset="0"/>
                <a:cs typeface="Arial" panose="020B0604020202020204" pitchFamily="34" charset="0"/>
              </a:rPr>
              <a:t>Use the Local Offer website</a:t>
            </a:r>
          </a:p>
          <a:p>
            <a:pPr>
              <a:buFont typeface="Arial" panose="020B0604020202020204" pitchFamily="34" charset="0"/>
              <a:buChar char="•"/>
            </a:pPr>
            <a:endParaRPr lang="en-GB" sz="22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2200" dirty="0">
                <a:solidFill>
                  <a:srgbClr val="002060"/>
                </a:solidFill>
                <a:latin typeface="Arial" panose="020B0604020202020204" pitchFamily="34" charset="0"/>
                <a:cs typeface="Arial" panose="020B0604020202020204" pitchFamily="34" charset="0"/>
              </a:rPr>
              <a:t>Visit Post-16 setting at Open Days</a:t>
            </a:r>
          </a:p>
          <a:p>
            <a:pPr>
              <a:buFont typeface="Arial" panose="020B0604020202020204" pitchFamily="34" charset="0"/>
              <a:buChar char="•"/>
            </a:pPr>
            <a:endParaRPr lang="en-GB" sz="22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2200" dirty="0">
                <a:solidFill>
                  <a:srgbClr val="002060"/>
                </a:solidFill>
                <a:latin typeface="Arial" panose="020B0604020202020204" pitchFamily="34" charset="0"/>
                <a:cs typeface="Arial" panose="020B0604020202020204" pitchFamily="34" charset="0"/>
              </a:rPr>
              <a:t>Find out about the types of support the setting offers young people with SEN – check individual settings </a:t>
            </a:r>
          </a:p>
        </p:txBody>
      </p:sp>
      <p:pic>
        <p:nvPicPr>
          <p:cNvPr id="6" name="Picture 2" descr="IASS_logo_WEB">
            <a:extLst>
              <a:ext uri="{FF2B5EF4-FFF2-40B4-BE49-F238E27FC236}">
                <a16:creationId xmlns:a16="http://schemas.microsoft.com/office/drawing/2014/main" id="{813222C9-4E55-4CB2-BAA8-E4450EB284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0319" y="368818"/>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udio 11">
            <a:hlinkClick r:id="" action="ppaction://media"/>
            <a:extLst>
              <a:ext uri="{FF2B5EF4-FFF2-40B4-BE49-F238E27FC236}">
                <a16:creationId xmlns:a16="http://schemas.microsoft.com/office/drawing/2014/main" id="{A9E1A4FD-CB04-4286-A5EF-E80F51089FD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71439204"/>
      </p:ext>
    </p:extLst>
  </p:cSld>
  <p:clrMapOvr>
    <a:masterClrMapping/>
  </p:clrMapOvr>
  <mc:AlternateContent xmlns:mc="http://schemas.openxmlformats.org/markup-compatibility/2006">
    <mc:Choice xmlns:p14="http://schemas.microsoft.com/office/powerpoint/2010/main" Requires="p14">
      <p:transition spd="slow" p14:dur="2000" advTm="48400"/>
    </mc:Choice>
    <mc:Fallback>
      <p:transition spd="slow" advTm="4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2D36-2299-488E-B543-4D018D7FA790}"/>
              </a:ext>
            </a:extLst>
          </p:cNvPr>
          <p:cNvSpPr>
            <a:spLocks noGrp="1"/>
          </p:cNvSpPr>
          <p:nvPr>
            <p:ph type="title"/>
          </p:nvPr>
        </p:nvSpPr>
        <p:spPr>
          <a:xfrm>
            <a:off x="820189" y="368819"/>
            <a:ext cx="6400800" cy="1130300"/>
          </a:xfrm>
        </p:spPr>
        <p:txBody>
          <a:bodyPr>
            <a:normAutofit/>
          </a:bodyPr>
          <a:lstStyle/>
          <a:p>
            <a:r>
              <a:rPr lang="en-GB" sz="4000" cap="none" dirty="0">
                <a:solidFill>
                  <a:schemeClr val="accent2">
                    <a:lumMod val="75000"/>
                  </a:schemeClr>
                </a:solidFill>
                <a:latin typeface="Arial" panose="020B0604020202020204" pitchFamily="34" charset="0"/>
                <a:cs typeface="Arial" panose="020B0604020202020204" pitchFamily="34" charset="0"/>
              </a:rPr>
              <a:t>Preparing for the Transition</a:t>
            </a:r>
            <a:endParaRPr lang="en-GB" sz="4000"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ED0A764-6CF7-41DE-B6F3-3D2E7C30B85F}"/>
              </a:ext>
            </a:extLst>
          </p:cNvPr>
          <p:cNvSpPr>
            <a:spLocks noGrp="1"/>
          </p:cNvSpPr>
          <p:nvPr>
            <p:ph idx="1"/>
          </p:nvPr>
        </p:nvSpPr>
        <p:spPr>
          <a:xfrm>
            <a:off x="820189" y="1718527"/>
            <a:ext cx="7741920" cy="4940370"/>
          </a:xfrm>
        </p:spPr>
        <p:txBody>
          <a:bodyPr>
            <a:noAutofit/>
          </a:bodyPr>
          <a:lstStyle/>
          <a:p>
            <a:pPr>
              <a:buFont typeface="Wingdings" panose="05000000000000000000" pitchFamily="2" charset="2"/>
              <a:buChar char="Ø"/>
              <a:tabLst>
                <a:tab pos="342900" algn="l"/>
              </a:tabLst>
              <a:defRPr/>
            </a:pPr>
            <a:r>
              <a:rPr lang="en-GB"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Understand expected/predicted grades during year 11 </a:t>
            </a:r>
          </a:p>
          <a:p>
            <a:pPr>
              <a:buFont typeface="Wingdings" panose="05000000000000000000" pitchFamily="2" charset="2"/>
              <a:buChar char="Ø"/>
              <a:tabLst>
                <a:tab pos="342900" algn="l"/>
              </a:tabLst>
              <a:defRPr/>
            </a:pPr>
            <a:r>
              <a:rPr lang="en-GB"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Research and identify 2-3 options</a:t>
            </a:r>
          </a:p>
          <a:p>
            <a:pPr>
              <a:buFont typeface="Wingdings" panose="05000000000000000000" pitchFamily="2" charset="2"/>
              <a:buChar char="Ø"/>
            </a:pPr>
            <a:r>
              <a:rPr lang="en-GB" sz="2000" dirty="0">
                <a:solidFill>
                  <a:srgbClr val="002060"/>
                </a:solidFill>
                <a:latin typeface="Arial" panose="020B0604020202020204" pitchFamily="34" charset="0"/>
                <a:cs typeface="Arial" panose="020B0604020202020204" pitchFamily="34" charset="0"/>
              </a:rPr>
              <a:t>Access careers advice in school</a:t>
            </a:r>
          </a:p>
          <a:p>
            <a:pPr>
              <a:buFont typeface="Wingdings" panose="05000000000000000000" pitchFamily="2" charset="2"/>
              <a:buChar char="Ø"/>
            </a:pPr>
            <a:r>
              <a:rPr lang="en-GB" sz="2000" dirty="0">
                <a:solidFill>
                  <a:srgbClr val="002060"/>
                </a:solidFill>
                <a:latin typeface="Arial" panose="020B0604020202020204" pitchFamily="34" charset="0"/>
                <a:cs typeface="Arial" panose="020B0604020202020204" pitchFamily="34" charset="0"/>
              </a:rPr>
              <a:t>Speak to the SENCO at your school and ask for your student record</a:t>
            </a:r>
          </a:p>
          <a:p>
            <a:pPr>
              <a:buFont typeface="Wingdings" panose="05000000000000000000" pitchFamily="2" charset="2"/>
              <a:buChar char="Ø"/>
            </a:pPr>
            <a:r>
              <a:rPr lang="en-GB" sz="2000" dirty="0">
                <a:solidFill>
                  <a:srgbClr val="002060"/>
                </a:solidFill>
                <a:latin typeface="Arial" panose="020B0604020202020204" pitchFamily="34" charset="0"/>
                <a:cs typeface="Arial" panose="020B0604020202020204" pitchFamily="34" charset="0"/>
              </a:rPr>
              <a:t>Contact the new Head of Additional Learning (mainstream) or the Head of Inclusive/Supported Learning and arrange a meeting to discuss support available and their transition policy</a:t>
            </a:r>
          </a:p>
          <a:p>
            <a:pPr>
              <a:buFont typeface="Wingdings" panose="05000000000000000000" pitchFamily="2" charset="2"/>
              <a:buChar char="Ø"/>
            </a:pPr>
            <a:r>
              <a:rPr lang="en-GB" sz="2000" dirty="0">
                <a:solidFill>
                  <a:srgbClr val="002060"/>
                </a:solidFill>
                <a:latin typeface="Arial" panose="020B0604020202020204" pitchFamily="34" charset="0"/>
                <a:cs typeface="Arial" panose="020B0604020202020204" pitchFamily="34" charset="0"/>
              </a:rPr>
              <a:t>Resources/ helpful documents:</a:t>
            </a:r>
          </a:p>
          <a:p>
            <a:pPr lvl="1">
              <a:buFont typeface="Wingdings" panose="05000000000000000000" pitchFamily="2" charset="2"/>
              <a:buChar char="Ø"/>
            </a:pPr>
            <a:r>
              <a:rPr lang="en-GB" sz="2000" dirty="0">
                <a:solidFill>
                  <a:srgbClr val="002060"/>
                </a:solidFill>
                <a:latin typeface="Arial" panose="020B0604020202020204" pitchFamily="34" charset="0"/>
                <a:cs typeface="Arial" panose="020B0604020202020204" pitchFamily="34" charset="0"/>
              </a:rPr>
              <a:t>Ask for an example timetable or ‘day in the life’ of a student</a:t>
            </a:r>
          </a:p>
          <a:p>
            <a:pPr lvl="1">
              <a:buFont typeface="Wingdings" panose="05000000000000000000" pitchFamily="2" charset="2"/>
              <a:buChar char="Ø"/>
            </a:pPr>
            <a:r>
              <a:rPr lang="en-GB" sz="2000" dirty="0">
                <a:solidFill>
                  <a:srgbClr val="002060"/>
                </a:solidFill>
                <a:latin typeface="Arial" panose="020B0604020202020204" pitchFamily="34" charset="0"/>
                <a:cs typeface="Arial" panose="020B0604020202020204" pitchFamily="34" charset="0"/>
              </a:rPr>
              <a:t>Ask for photo’s of the setting / take a tour</a:t>
            </a:r>
          </a:p>
          <a:p>
            <a:pPr lvl="1">
              <a:buFont typeface="Wingdings" panose="05000000000000000000" pitchFamily="2" charset="2"/>
              <a:buChar char="Ø"/>
            </a:pPr>
            <a:r>
              <a:rPr lang="en-GB" sz="2000" dirty="0">
                <a:solidFill>
                  <a:srgbClr val="002060"/>
                </a:solidFill>
                <a:latin typeface="Arial" panose="020B0604020202020204" pitchFamily="34" charset="0"/>
                <a:cs typeface="Arial" panose="020B0604020202020204" pitchFamily="34" charset="0"/>
              </a:rPr>
              <a:t>Create a ‘personal profile’ or a ‘communication passport’ to share with key staff</a:t>
            </a:r>
          </a:p>
          <a:p>
            <a:pPr>
              <a:buFont typeface="Wingdings" panose="05000000000000000000" pitchFamily="2" charset="2"/>
              <a:buChar char="Ø"/>
            </a:pPr>
            <a:r>
              <a:rPr lang="en-GB" sz="2000" dirty="0">
                <a:solidFill>
                  <a:srgbClr val="002060"/>
                </a:solidFill>
                <a:latin typeface="Arial" panose="020B0604020202020204" pitchFamily="34" charset="0"/>
                <a:cs typeface="Arial" panose="020B0604020202020204" pitchFamily="34" charset="0"/>
              </a:rPr>
              <a:t>Consider how you will travel to a new setting </a:t>
            </a:r>
          </a:p>
        </p:txBody>
      </p:sp>
      <p:pic>
        <p:nvPicPr>
          <p:cNvPr id="5" name="Picture 2" descr="IASS_logo_WEB">
            <a:extLst>
              <a:ext uri="{FF2B5EF4-FFF2-40B4-BE49-F238E27FC236}">
                <a16:creationId xmlns:a16="http://schemas.microsoft.com/office/drawing/2014/main" id="{2C368A4B-855A-42BD-AF51-4F7C34ABC3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C6FD919E-2AE5-4BA4-B091-D1E712F37E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572905750"/>
      </p:ext>
    </p:extLst>
  </p:cSld>
  <p:clrMapOvr>
    <a:masterClrMapping/>
  </p:clrMapOvr>
  <mc:AlternateContent xmlns:mc="http://schemas.openxmlformats.org/markup-compatibility/2006">
    <mc:Choice xmlns:p14="http://schemas.microsoft.com/office/powerpoint/2010/main" Requires="p14">
      <p:transition spd="slow" p14:dur="2000" advTm="102084"/>
    </mc:Choice>
    <mc:Fallback>
      <p:transition spd="slow" advTm="10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2D36-2299-488E-B543-4D018D7FA790}"/>
              </a:ext>
            </a:extLst>
          </p:cNvPr>
          <p:cNvSpPr>
            <a:spLocks noGrp="1"/>
          </p:cNvSpPr>
          <p:nvPr>
            <p:ph type="title"/>
          </p:nvPr>
        </p:nvSpPr>
        <p:spPr>
          <a:xfrm>
            <a:off x="929149" y="601561"/>
            <a:ext cx="6400800" cy="1130300"/>
          </a:xfrm>
        </p:spPr>
        <p:txBody>
          <a:bodyPr>
            <a:normAutofit/>
          </a:bodyPr>
          <a:lstStyle/>
          <a:p>
            <a:r>
              <a:rPr lang="en-GB" cap="none" dirty="0">
                <a:solidFill>
                  <a:schemeClr val="accent2">
                    <a:lumMod val="75000"/>
                  </a:schemeClr>
                </a:solidFill>
                <a:latin typeface="Arial" panose="020B0604020202020204" pitchFamily="34" charset="0"/>
                <a:cs typeface="Arial" panose="020B0604020202020204" pitchFamily="34" charset="0"/>
              </a:rPr>
              <a:t>Personal profile / communication passport </a:t>
            </a:r>
            <a:endParaRPr lang="en-GB"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ED0A764-6CF7-41DE-B6F3-3D2E7C30B85F}"/>
              </a:ext>
            </a:extLst>
          </p:cNvPr>
          <p:cNvSpPr>
            <a:spLocks noGrp="1"/>
          </p:cNvSpPr>
          <p:nvPr>
            <p:ph idx="1"/>
          </p:nvPr>
        </p:nvSpPr>
        <p:spPr>
          <a:xfrm>
            <a:off x="929149" y="2086897"/>
            <a:ext cx="3255989" cy="4169542"/>
          </a:xfrm>
        </p:spPr>
        <p:txBody>
          <a:bodyPr>
            <a:normAutofit/>
          </a:bodyPr>
          <a:lstStyle/>
          <a:p>
            <a:pPr>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A document to share with the people supporting you</a:t>
            </a:r>
            <a:br>
              <a:rPr lang="en-GB" sz="2000" dirty="0">
                <a:solidFill>
                  <a:srgbClr val="002060"/>
                </a:solidFill>
                <a:latin typeface="Arial" panose="020B0604020202020204" pitchFamily="34" charset="0"/>
                <a:cs typeface="Arial" panose="020B0604020202020204" pitchFamily="34" charset="0"/>
              </a:rPr>
            </a:br>
            <a:endParaRPr lang="en-GB" sz="20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Describing preferred communication methods</a:t>
            </a:r>
          </a:p>
          <a:p>
            <a:pPr>
              <a:buFont typeface="Arial" panose="020B0604020202020204" pitchFamily="34" charset="0"/>
              <a:buChar char="•"/>
            </a:pPr>
            <a:endParaRPr lang="en-GB" sz="20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Gather information from people who know them</a:t>
            </a:r>
          </a:p>
          <a:p>
            <a:pPr>
              <a:buFont typeface="Arial" panose="020B0604020202020204" pitchFamily="34" charset="0"/>
              <a:buChar char="•"/>
            </a:pPr>
            <a:endParaRPr lang="en-GB" sz="20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Describe needs positively </a:t>
            </a:r>
            <a:br>
              <a:rPr lang="en-GB" sz="1600" dirty="0">
                <a:solidFill>
                  <a:srgbClr val="002060"/>
                </a:solidFill>
                <a:latin typeface="Arial" panose="020B0604020202020204" pitchFamily="34" charset="0"/>
                <a:cs typeface="Arial" panose="020B0604020202020204" pitchFamily="34" charset="0"/>
              </a:rPr>
            </a:br>
            <a:endParaRPr lang="en-GB" sz="1600" dirty="0">
              <a:solidFill>
                <a:srgbClr val="002060"/>
              </a:solidFill>
              <a:latin typeface="Arial" panose="020B0604020202020204" pitchFamily="34" charset="0"/>
              <a:cs typeface="Arial" panose="020B0604020202020204" pitchFamily="34" charset="0"/>
            </a:endParaRPr>
          </a:p>
        </p:txBody>
      </p:sp>
      <p:pic>
        <p:nvPicPr>
          <p:cNvPr id="5" name="Picture 2" descr="IASS_logo_WEB">
            <a:extLst>
              <a:ext uri="{FF2B5EF4-FFF2-40B4-BE49-F238E27FC236}">
                <a16:creationId xmlns:a16="http://schemas.microsoft.com/office/drawing/2014/main" id="{0407BD4B-706C-40F7-9B77-02C75391E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2759" y="368819"/>
            <a:ext cx="1180877"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Text&#10;&#10;Description automatically generated">
            <a:extLst>
              <a:ext uri="{FF2B5EF4-FFF2-40B4-BE49-F238E27FC236}">
                <a16:creationId xmlns:a16="http://schemas.microsoft.com/office/drawing/2014/main" id="{B65C09E4-B318-4219-AAE3-22A6F4D93A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2324" y="1349591"/>
            <a:ext cx="4435671" cy="5322470"/>
          </a:xfrm>
          <a:prstGeom prst="rect">
            <a:avLst/>
          </a:prstGeom>
        </p:spPr>
      </p:pic>
      <p:pic>
        <p:nvPicPr>
          <p:cNvPr id="11" name="Audio 10">
            <a:hlinkClick r:id="" action="ppaction://media"/>
            <a:extLst>
              <a:ext uri="{FF2B5EF4-FFF2-40B4-BE49-F238E27FC236}">
                <a16:creationId xmlns:a16="http://schemas.microsoft.com/office/drawing/2014/main" id="{BAE51D1A-BD25-4431-8FD9-09D0F375468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120614837"/>
      </p:ext>
    </p:extLst>
  </p:cSld>
  <p:clrMapOvr>
    <a:masterClrMapping/>
  </p:clrMapOvr>
  <mc:AlternateContent xmlns:mc="http://schemas.openxmlformats.org/markup-compatibility/2006">
    <mc:Choice xmlns:p14="http://schemas.microsoft.com/office/powerpoint/2010/main" Requires="p14">
      <p:transition spd="slow" p14:dur="2000" advTm="46449"/>
    </mc:Choice>
    <mc:Fallback>
      <p:transition spd="slow" advTm="46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9|6"/>
</p:tagLst>
</file>

<file path=ppt/tags/tag10.xml><?xml version="1.0" encoding="utf-8"?>
<p:tagLst xmlns:a="http://schemas.openxmlformats.org/drawingml/2006/main" xmlns:r="http://schemas.openxmlformats.org/officeDocument/2006/relationships" xmlns:p="http://schemas.openxmlformats.org/presentationml/2006/main">
  <p:tag name="TIMING" val="|10.4|5.4|3.5|8.1|2.9"/>
</p:tagLst>
</file>

<file path=ppt/tags/tag11.xml><?xml version="1.0" encoding="utf-8"?>
<p:tagLst xmlns:a="http://schemas.openxmlformats.org/drawingml/2006/main" xmlns:r="http://schemas.openxmlformats.org/officeDocument/2006/relationships" xmlns:p="http://schemas.openxmlformats.org/presentationml/2006/main">
  <p:tag name="TIMING" val="|1|3.7|7.5|9.8|5.4|11.4"/>
</p:tagLst>
</file>

<file path=ppt/tags/tag12.xml><?xml version="1.0" encoding="utf-8"?>
<p:tagLst xmlns:a="http://schemas.openxmlformats.org/drawingml/2006/main" xmlns:r="http://schemas.openxmlformats.org/officeDocument/2006/relationships" xmlns:p="http://schemas.openxmlformats.org/presentationml/2006/main">
  <p:tag name="TIMING" val="|19.1|3.5|4.1|2.6|3|5.5|9|5|6.5|4.3"/>
</p:tagLst>
</file>

<file path=ppt/tags/tag13.xml><?xml version="1.0" encoding="utf-8"?>
<p:tagLst xmlns:a="http://schemas.openxmlformats.org/drawingml/2006/main" xmlns:r="http://schemas.openxmlformats.org/officeDocument/2006/relationships" xmlns:p="http://schemas.openxmlformats.org/presentationml/2006/main">
  <p:tag name="TIMING" val="|3.3|7|4.4|4.5|3.7|6.3|4.7|4.3|11.6|1.3"/>
</p:tagLst>
</file>

<file path=ppt/tags/tag14.xml><?xml version="1.0" encoding="utf-8"?>
<p:tagLst xmlns:a="http://schemas.openxmlformats.org/drawingml/2006/main" xmlns:r="http://schemas.openxmlformats.org/officeDocument/2006/relationships" xmlns:p="http://schemas.openxmlformats.org/presentationml/2006/main">
  <p:tag name="TIMING" val="|7|3.6|4.4|3.2|4|3.1|4.7|4.1|2.3|4|4.2|2.2"/>
</p:tagLst>
</file>

<file path=ppt/tags/tag15.xml><?xml version="1.0" encoding="utf-8"?>
<p:tagLst xmlns:a="http://schemas.openxmlformats.org/drawingml/2006/main" xmlns:r="http://schemas.openxmlformats.org/officeDocument/2006/relationships" xmlns:p="http://schemas.openxmlformats.org/presentationml/2006/main">
  <p:tag name="TIMING" val="|3.8|3|4.2|5.4|1.7|3|2.4|2.4|4.5|13.9"/>
</p:tagLst>
</file>

<file path=ppt/tags/tag16.xml><?xml version="1.0" encoding="utf-8"?>
<p:tagLst xmlns:a="http://schemas.openxmlformats.org/drawingml/2006/main" xmlns:r="http://schemas.openxmlformats.org/officeDocument/2006/relationships" xmlns:p="http://schemas.openxmlformats.org/presentationml/2006/main">
  <p:tag name="TIMING" val="|6.9|4.1|3.9|3.2|5.7|1.5|7.1|1.4|4.4|2.5"/>
</p:tagLst>
</file>

<file path=ppt/tags/tag17.xml><?xml version="1.0" encoding="utf-8"?>
<p:tagLst xmlns:a="http://schemas.openxmlformats.org/drawingml/2006/main" xmlns:r="http://schemas.openxmlformats.org/officeDocument/2006/relationships" xmlns:p="http://schemas.openxmlformats.org/presentationml/2006/main">
  <p:tag name="TIMING" val="|8.1|1.3|19.6|0.9|24.8|0.6"/>
</p:tagLst>
</file>

<file path=ppt/tags/tag18.xml><?xml version="1.0" encoding="utf-8"?>
<p:tagLst xmlns:a="http://schemas.openxmlformats.org/drawingml/2006/main" xmlns:r="http://schemas.openxmlformats.org/officeDocument/2006/relationships" xmlns:p="http://schemas.openxmlformats.org/presentationml/2006/main">
  <p:tag name="TIMING" val="|1.5|19.7"/>
</p:tagLst>
</file>

<file path=ppt/tags/tag19.xml><?xml version="1.0" encoding="utf-8"?>
<p:tagLst xmlns:a="http://schemas.openxmlformats.org/drawingml/2006/main" xmlns:r="http://schemas.openxmlformats.org/officeDocument/2006/relationships" xmlns:p="http://schemas.openxmlformats.org/presentationml/2006/main">
  <p:tag name="TIMING" val="|6|6.5|5.9|7.5|6.8|6.1|6.1|3.3|6.3|7.2|8.8"/>
</p:tagLst>
</file>

<file path=ppt/tags/tag2.xml><?xml version="1.0" encoding="utf-8"?>
<p:tagLst xmlns:a="http://schemas.openxmlformats.org/drawingml/2006/main" xmlns:r="http://schemas.openxmlformats.org/officeDocument/2006/relationships" xmlns:p="http://schemas.openxmlformats.org/presentationml/2006/main">
  <p:tag name="TIMING" val="|2.9|3.8|28.3|15.4"/>
</p:tagLst>
</file>

<file path=ppt/tags/tag3.xml><?xml version="1.0" encoding="utf-8"?>
<p:tagLst xmlns:a="http://schemas.openxmlformats.org/drawingml/2006/main" xmlns:r="http://schemas.openxmlformats.org/officeDocument/2006/relationships" xmlns:p="http://schemas.openxmlformats.org/presentationml/2006/main">
  <p:tag name="TIMING" val="|2.4|39.1|8.9"/>
</p:tagLst>
</file>

<file path=ppt/tags/tag4.xml><?xml version="1.0" encoding="utf-8"?>
<p:tagLst xmlns:a="http://schemas.openxmlformats.org/drawingml/2006/main" xmlns:r="http://schemas.openxmlformats.org/officeDocument/2006/relationships" xmlns:p="http://schemas.openxmlformats.org/presentationml/2006/main">
  <p:tag name="TIMING" val="|3.1|10.4|4.3|8.7|7.4"/>
</p:tagLst>
</file>

<file path=ppt/tags/tag5.xml><?xml version="1.0" encoding="utf-8"?>
<p:tagLst xmlns:a="http://schemas.openxmlformats.org/drawingml/2006/main" xmlns:r="http://schemas.openxmlformats.org/officeDocument/2006/relationships" xmlns:p="http://schemas.openxmlformats.org/presentationml/2006/main">
  <p:tag name="TIMING" val="|8.8|6|13.3|3.9|5.9|21.8|18.8"/>
</p:tagLst>
</file>

<file path=ppt/tags/tag6.xml><?xml version="1.0" encoding="utf-8"?>
<p:tagLst xmlns:a="http://schemas.openxmlformats.org/drawingml/2006/main" xmlns:r="http://schemas.openxmlformats.org/officeDocument/2006/relationships" xmlns:p="http://schemas.openxmlformats.org/presentationml/2006/main">
  <p:tag name="TIMING" val="|3.2|6.4|3|2.8"/>
</p:tagLst>
</file>

<file path=ppt/tags/tag7.xml><?xml version="1.0" encoding="utf-8"?>
<p:tagLst xmlns:a="http://schemas.openxmlformats.org/drawingml/2006/main" xmlns:r="http://schemas.openxmlformats.org/officeDocument/2006/relationships" xmlns:p="http://schemas.openxmlformats.org/presentationml/2006/main">
  <p:tag name="TIMING" val="|1.9|5.2|4.7|2.5|11|4|8.1"/>
</p:tagLst>
</file>

<file path=ppt/tags/tag8.xml><?xml version="1.0" encoding="utf-8"?>
<p:tagLst xmlns:a="http://schemas.openxmlformats.org/drawingml/2006/main" xmlns:r="http://schemas.openxmlformats.org/officeDocument/2006/relationships" xmlns:p="http://schemas.openxmlformats.org/presentationml/2006/main">
  <p:tag name="TIMING" val="|3.6|0.8|15.8|1.1|32.6|3.3|6.7"/>
</p:tagLst>
</file>

<file path=ppt/tags/tag9.xml><?xml version="1.0" encoding="utf-8"?>
<p:tagLst xmlns:a="http://schemas.openxmlformats.org/drawingml/2006/main" xmlns:r="http://schemas.openxmlformats.org/officeDocument/2006/relationships" xmlns:p="http://schemas.openxmlformats.org/presentationml/2006/main">
  <p:tag name="TIMING" val="|1.5|24.3|2.7|6.1|8.9|1.4|2.5|2.3|2.6|1.1|2.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16110</TotalTime>
  <Words>3973</Words>
  <Application>Microsoft Office PowerPoint</Application>
  <PresentationFormat>On-screen Show (4:3)</PresentationFormat>
  <Paragraphs>448</Paragraphs>
  <Slides>27</Slides>
  <Notes>26</Notes>
  <HiddenSlides>0</HiddenSlides>
  <MMClips>27</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6" baseType="lpstr">
      <vt:lpstr>Arial</vt:lpstr>
      <vt:lpstr>Arial</vt:lpstr>
      <vt:lpstr>Calibri</vt:lpstr>
      <vt:lpstr>Calibri Light</vt:lpstr>
      <vt:lpstr>GDS Transport</vt:lpstr>
      <vt:lpstr>Wingdings</vt:lpstr>
      <vt:lpstr>Office Theme</vt:lpstr>
      <vt:lpstr>1_Office Theme</vt:lpstr>
      <vt:lpstr>Acrobat Document</vt:lpstr>
      <vt:lpstr>Transition from   Secondary School to POST 16  </vt:lpstr>
      <vt:lpstr>Westminster Information, Advice and Support Service (IASS) </vt:lpstr>
      <vt:lpstr>Today we will be…</vt:lpstr>
      <vt:lpstr>What is ‘Post-16’?</vt:lpstr>
      <vt:lpstr>Young people with Education Health Care (EHC) Plans </vt:lpstr>
      <vt:lpstr>Year 11-12 Transition Timeline  (for students with an EHCP)</vt:lpstr>
      <vt:lpstr>Choosing where to study for Post-16</vt:lpstr>
      <vt:lpstr>Preparing for the Transition</vt:lpstr>
      <vt:lpstr>Personal profile / communication passport </vt:lpstr>
      <vt:lpstr>Results </vt:lpstr>
      <vt:lpstr>Placement offers</vt:lpstr>
      <vt:lpstr>What does the law say?</vt:lpstr>
      <vt:lpstr>Some things might look different at College</vt:lpstr>
      <vt:lpstr>Travelling to a setting</vt:lpstr>
      <vt:lpstr>PowerPoint Presentation</vt:lpstr>
      <vt:lpstr>Courses that combine work and study </vt:lpstr>
      <vt:lpstr>Supported internships (Entry level 1)</vt:lpstr>
      <vt:lpstr>PowerPoint Presentation</vt:lpstr>
      <vt:lpstr>Local Traineeships: PSEV </vt:lpstr>
      <vt:lpstr>Local Traineeships – Ixion  </vt:lpstr>
      <vt:lpstr>Local Traineeships: WAES</vt:lpstr>
      <vt:lpstr>Apprenticeships (Level 2)</vt:lpstr>
      <vt:lpstr>Employability programmes</vt:lpstr>
      <vt:lpstr>Supported Employment Services</vt:lpstr>
      <vt:lpstr>Further contact details: </vt:lpstr>
      <vt:lpstr>Reasonable adjustments</vt:lpstr>
      <vt:lpstr>Further Support/Advice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Chowdhury, Rahmin: WCC</dc:creator>
  <cp:lastModifiedBy>Lill, Marianna: RBKC</cp:lastModifiedBy>
  <cp:revision>15</cp:revision>
  <dcterms:created xsi:type="dcterms:W3CDTF">2021-06-18T09:33:01Z</dcterms:created>
  <dcterms:modified xsi:type="dcterms:W3CDTF">2021-12-10T15:28:43Z</dcterms:modified>
</cp:coreProperties>
</file>