
<file path=[Content_Types].xml><?xml version="1.0" encoding="utf-8"?>
<Types xmlns="http://schemas.openxmlformats.org/package/2006/content-types">
  <Default Extension="5A3FEA00" ContentType="image/pn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4"/>
  </p:sldMasterIdLst>
  <p:notesMasterIdLst>
    <p:notesMasterId r:id="rId21"/>
  </p:notesMasterIdLst>
  <p:handoutMasterIdLst>
    <p:handoutMasterId r:id="rId22"/>
  </p:handoutMasterIdLst>
  <p:sldIdLst>
    <p:sldId id="256" r:id="rId5"/>
    <p:sldId id="257" r:id="rId6"/>
    <p:sldId id="279" r:id="rId7"/>
    <p:sldId id="280" r:id="rId8"/>
    <p:sldId id="281" r:id="rId9"/>
    <p:sldId id="282" r:id="rId10"/>
    <p:sldId id="283" r:id="rId11"/>
    <p:sldId id="284" r:id="rId12"/>
    <p:sldId id="285" r:id="rId13"/>
    <p:sldId id="290" r:id="rId14"/>
    <p:sldId id="291" r:id="rId15"/>
    <p:sldId id="286" r:id="rId16"/>
    <p:sldId id="287" r:id="rId17"/>
    <p:sldId id="288" r:id="rId18"/>
    <p:sldId id="289"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341F2B-AA57-4A87-9BFD-46E6FED9CA43}">
          <p14:sldIdLst>
            <p14:sldId id="256"/>
            <p14:sldId id="257"/>
            <p14:sldId id="279"/>
            <p14:sldId id="280"/>
            <p14:sldId id="281"/>
            <p14:sldId id="282"/>
            <p14:sldId id="283"/>
            <p14:sldId id="284"/>
          </p14:sldIdLst>
        </p14:section>
        <p14:section name="Untitled Section" id="{0CDC473B-EBD0-4C76-B6D6-111036287995}">
          <p14:sldIdLst>
            <p14:sldId id="285"/>
            <p14:sldId id="290"/>
            <p14:sldId id="291"/>
            <p14:sldId id="286"/>
            <p14:sldId id="287"/>
            <p14:sldId id="288"/>
            <p14:sldId id="289"/>
            <p14:sldId id="2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757870-CDBE-4574-9C4E-D1ECDDFF94EF}" v="243" dt="2021-11-29T12:40:39.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06" autoAdjust="0"/>
    <p:restoredTop sz="86410" autoAdjust="0"/>
  </p:normalViewPr>
  <p:slideViewPr>
    <p:cSldViewPr snapToGrid="0">
      <p:cViewPr varScale="1">
        <p:scale>
          <a:sx n="103" d="100"/>
          <a:sy n="103" d="100"/>
        </p:scale>
        <p:origin x="114" y="2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0" d="100"/>
          <a:sy n="80" d="100"/>
        </p:scale>
        <p:origin x="2331"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ED3327-969A-4F1D-B5D2-C44B0E550B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1DA66B4-94D9-4CDA-82E9-B89BE8CC14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4D46C6-9185-423A-978A-0CE5C231706D}" type="datetimeFigureOut">
              <a:rPr lang="en-GB" smtClean="0"/>
              <a:t>06/12/2021</a:t>
            </a:fld>
            <a:endParaRPr lang="en-GB"/>
          </a:p>
        </p:txBody>
      </p:sp>
      <p:sp>
        <p:nvSpPr>
          <p:cNvPr id="4" name="Footer Placeholder 3">
            <a:extLst>
              <a:ext uri="{FF2B5EF4-FFF2-40B4-BE49-F238E27FC236}">
                <a16:creationId xmlns:a16="http://schemas.microsoft.com/office/drawing/2014/main" id="{49DF0C9D-6A9F-43B1-8A9F-ACEC2F9BB4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5E9E461-C4EE-4213-AE7A-37E34FA3E9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B0DB34-39AD-454E-84C9-D3FEB8633C92}" type="slidenum">
              <a:rPr lang="en-GB" smtClean="0"/>
              <a:t>‹#›</a:t>
            </a:fld>
            <a:endParaRPr lang="en-GB"/>
          </a:p>
        </p:txBody>
      </p:sp>
    </p:spTree>
    <p:extLst>
      <p:ext uri="{BB962C8B-B14F-4D97-AF65-F5344CB8AC3E}">
        <p14:creationId xmlns:p14="http://schemas.microsoft.com/office/powerpoint/2010/main" val="957598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A9332-D23C-404D-9C5A-BE353888C4E5}" type="datetimeFigureOut">
              <a:rPr lang="en-GB" smtClean="0"/>
              <a:t>06/12/2021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EC600-AFBA-4A79-BCBE-472AF6AB618F}" type="slidenum">
              <a:rPr lang="en-GB" smtClean="0"/>
              <a:t>‹#›</a:t>
            </a:fld>
            <a:endParaRPr lang="en-GB"/>
          </a:p>
        </p:txBody>
      </p:sp>
    </p:spTree>
    <p:extLst>
      <p:ext uri="{BB962C8B-B14F-4D97-AF65-F5344CB8AC3E}">
        <p14:creationId xmlns:p14="http://schemas.microsoft.com/office/powerpoint/2010/main" val="66151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8EC600-AFBA-4A79-BCBE-472AF6AB618F}" type="slidenum">
              <a:rPr lang="en-GB" smtClean="0"/>
              <a:t>1</a:t>
            </a:fld>
            <a:endParaRPr lang="en-GB"/>
          </a:p>
        </p:txBody>
      </p:sp>
    </p:spTree>
    <p:extLst>
      <p:ext uri="{BB962C8B-B14F-4D97-AF65-F5344CB8AC3E}">
        <p14:creationId xmlns:p14="http://schemas.microsoft.com/office/powerpoint/2010/main" val="53315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considering a request for assessment, the LA need to apply a 2 part test which is set out in section 36 of the Children and Families act 2014. Part one of the test states that the child or young person has or may have special educational needs. So the first thing you need to do is provide information about your child’s SEN, and any evidence you have from the school or college and from any professionals who have worked with your child.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through second point)  as this may demonstrate that SEN Support is not enough to remove the barriers to your child’s learning, and that they may need an EHCP in order to access the curriculum.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52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second part of the test is that it may be necessary for special educational provision to be made for the child or young person through the issuing of an EHCP. </a:t>
            </a:r>
          </a:p>
          <a:p>
            <a:endParaRPr lang="en-GB" dirty="0"/>
          </a:p>
          <a:p>
            <a:r>
              <a:rPr lang="en-GB" dirty="0"/>
              <a:t>You should therefore list any reasons you have which show why you think an EHC Plan may be needed to support your child in their education or training. </a:t>
            </a:r>
          </a:p>
          <a:p>
            <a:endParaRPr lang="en-GB" dirty="0"/>
          </a:p>
          <a:p>
            <a:endParaRPr lang="en-GB" dirty="0"/>
          </a:p>
          <a:p>
            <a:r>
              <a:rPr lang="en-GB" dirty="0"/>
              <a:t>It is helpful if you can provide evidence of needs that cannot be met by the school and resources that cannot be provided by the school without a Plan being in place. </a:t>
            </a:r>
          </a:p>
          <a:p>
            <a:endParaRPr lang="en-GB" dirty="0"/>
          </a:p>
          <a:p>
            <a:endParaRPr lang="en-GB" dirty="0"/>
          </a:p>
          <a:p>
            <a:endParaRPr lang="en-GB" dirty="0"/>
          </a:p>
          <a:p>
            <a:r>
              <a:rPr lang="en-GB" dirty="0"/>
              <a:t>This 2 part test that we have just covered in the last 2 slides is the only test to be applied under the law.  It would be unlawful for the LA to apply a higher threshold for agreeing to carry out an EHCNA.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33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You should include any relevant professional assessments and reports which could include the following…….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have completed your EHCNA request form, have a read through to check you have provided the necessary information.</a:t>
            </a:r>
          </a:p>
          <a:p>
            <a:endParaRPr lang="en-GB" dirty="0"/>
          </a:p>
          <a:p>
            <a:r>
              <a:rPr lang="en-GB" dirty="0"/>
              <a:t>You will then need to complete the consent form that can be found at the bottom of your request letter.</a:t>
            </a:r>
          </a:p>
          <a:p>
            <a:endParaRPr lang="en-GB" dirty="0"/>
          </a:p>
          <a:p>
            <a:r>
              <a:rPr lang="en-GB" dirty="0"/>
              <a:t>You will also need to provide a proof of address – this could be a bank statement, utility or council tax letter that shows your current address.</a:t>
            </a:r>
          </a:p>
          <a:p>
            <a:endParaRPr lang="en-GB" dirty="0"/>
          </a:p>
          <a:p>
            <a:r>
              <a:rPr lang="en-GB" dirty="0"/>
              <a:t>Make sure you have attached any Professional reports and letters that contain information about your child’s needs.</a:t>
            </a:r>
          </a:p>
          <a:p>
            <a:r>
              <a:rPr lang="en-GB" dirty="0"/>
              <a:t>You are now ready to submit your request to the SEN Service by emailing it to SEN@RBKC.gov.uk     </a:t>
            </a:r>
          </a:p>
        </p:txBody>
      </p:sp>
      <p:sp>
        <p:nvSpPr>
          <p:cNvPr id="4" name="Slide Number Placeholder 3"/>
          <p:cNvSpPr>
            <a:spLocks noGrp="1"/>
          </p:cNvSpPr>
          <p:nvPr>
            <p:ph type="sldNum" sz="quarter" idx="5"/>
          </p:nvPr>
        </p:nvSpPr>
        <p:spPr/>
        <p:txBody>
          <a:bodyPr/>
          <a:lstStyle/>
          <a:p>
            <a:fld id="{028EC600-AFBA-4A79-BCBE-472AF6AB618F}" type="slidenum">
              <a:rPr lang="en-GB" smtClean="0"/>
              <a:t>13</a:t>
            </a:fld>
            <a:endParaRPr lang="en-GB"/>
          </a:p>
        </p:txBody>
      </p:sp>
    </p:spTree>
    <p:extLst>
      <p:ext uri="{BB962C8B-B14F-4D97-AF65-F5344CB8AC3E}">
        <p14:creationId xmlns:p14="http://schemas.microsoft.com/office/powerpoint/2010/main" val="339742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LA receives your EHCNA request, they will send you a letter to confirm they have received it. Make a note of this date as the LA then have up to 6 weeks from this date to decide whether to carry one out. </a:t>
            </a:r>
          </a:p>
          <a:p>
            <a:endParaRPr lang="en-GB" dirty="0"/>
          </a:p>
          <a:p>
            <a:r>
              <a:rPr lang="en-GB" dirty="0"/>
              <a:t>During this time, to help them make a decision, the LA will gather information from you and your child and the educational setting. </a:t>
            </a:r>
          </a:p>
          <a:p>
            <a:endParaRPr lang="en-GB" dirty="0"/>
          </a:p>
          <a:p>
            <a:r>
              <a:rPr lang="en-GB" dirty="0"/>
              <a:t>The LA needs to provide you with information to help you understand the assessment process and make sure you are properly involved in the decisions that affect your child. The assessment includes talking to you and your child to find out what support you think your child needs and what aspirations you and your child have for his/her future. Our service can support you with this.</a:t>
            </a:r>
          </a:p>
          <a:p>
            <a:endParaRPr lang="en-GB" dirty="0"/>
          </a:p>
          <a:p>
            <a:r>
              <a:rPr lang="en-GB" dirty="0"/>
              <a:t>The assessment also includes seeking information and views from people working with your child, such as class teachers, doctors, educational psychologists and other health professionals.</a:t>
            </a:r>
          </a:p>
        </p:txBody>
      </p:sp>
      <p:sp>
        <p:nvSpPr>
          <p:cNvPr id="4" name="Slide Number Placeholder 3"/>
          <p:cNvSpPr>
            <a:spLocks noGrp="1"/>
          </p:cNvSpPr>
          <p:nvPr>
            <p:ph type="sldNum" sz="quarter" idx="5"/>
          </p:nvPr>
        </p:nvSpPr>
        <p:spPr/>
        <p:txBody>
          <a:bodyPr/>
          <a:lstStyle/>
          <a:p>
            <a:fld id="{028EC600-AFBA-4A79-BCBE-472AF6AB618F}" type="slidenum">
              <a:rPr lang="en-GB" smtClean="0"/>
              <a:t>14</a:t>
            </a:fld>
            <a:endParaRPr lang="en-GB"/>
          </a:p>
        </p:txBody>
      </p:sp>
    </p:spTree>
    <p:extLst>
      <p:ext uri="{BB962C8B-B14F-4D97-AF65-F5344CB8AC3E}">
        <p14:creationId xmlns:p14="http://schemas.microsoft.com/office/powerpoint/2010/main" val="2932614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LA decides not to carry out an EHCNA, they need to let you know within 6 weeks of the request for assessment. They will need to inform you of how they reached their decision –for example, there may not be enough information about your child’s SEN, or they may feel that the educational setting are able to meet the needs of your child with their existing resources.</a:t>
            </a:r>
          </a:p>
          <a:p>
            <a:endParaRPr lang="en-GB" dirty="0"/>
          </a:p>
          <a:p>
            <a:r>
              <a:rPr lang="en-GB" dirty="0"/>
              <a:t>The LA is expected  to help you find other ways that your child can be supported in their school or other setting and should offer a ‘Next steps’ meeting to discuss options.</a:t>
            </a:r>
          </a:p>
          <a:p>
            <a:endParaRPr lang="en-GB" dirty="0"/>
          </a:p>
          <a:p>
            <a:r>
              <a:rPr lang="en-GB" dirty="0"/>
              <a:t>If you are unhappy with the LA’s decision and do not feel further options proposed are going to help, you have the right to appeal the decision. You will receive information on how to do this in the LA’s decision letter to you. Our service can also provide you with information on the Appeals process.</a:t>
            </a:r>
          </a:p>
        </p:txBody>
      </p:sp>
      <p:sp>
        <p:nvSpPr>
          <p:cNvPr id="4" name="Slide Number Placeholder 3"/>
          <p:cNvSpPr>
            <a:spLocks noGrp="1"/>
          </p:cNvSpPr>
          <p:nvPr>
            <p:ph type="sldNum" sz="quarter" idx="5"/>
          </p:nvPr>
        </p:nvSpPr>
        <p:spPr/>
        <p:txBody>
          <a:bodyPr/>
          <a:lstStyle/>
          <a:p>
            <a:fld id="{028EC600-AFBA-4A79-BCBE-472AF6AB618F}" type="slidenum">
              <a:rPr lang="en-GB" smtClean="0"/>
              <a:t>15</a:t>
            </a:fld>
            <a:endParaRPr lang="en-GB"/>
          </a:p>
        </p:txBody>
      </p:sp>
    </p:spTree>
    <p:extLst>
      <p:ext uri="{BB962C8B-B14F-4D97-AF65-F5344CB8AC3E}">
        <p14:creationId xmlns:p14="http://schemas.microsoft.com/office/powerpoint/2010/main" val="156618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service can offer support by arranging a telephone appointment to </a:t>
            </a:r>
            <a:r>
              <a:rPr lang="en-GB" sz="1200" dirty="0">
                <a:effectLst/>
                <a:latin typeface="Calibri" panose="020F0502020204030204" pitchFamily="34" charset="0"/>
                <a:ea typeface="Calibri" panose="020F0502020204030204" pitchFamily="34" charset="0"/>
              </a:rPr>
              <a:t>explain the process of requesting assessment and provide guidance on how to complete the request letter and the evidence needed to send to the local authority.</a:t>
            </a:r>
          </a:p>
          <a:p>
            <a:endParaRPr lang="en-GB" sz="1200" dirty="0">
              <a:effectLst/>
              <a:latin typeface="Calibri" panose="020F0502020204030204" pitchFamily="34" charset="0"/>
            </a:endParaRPr>
          </a:p>
          <a:p>
            <a:r>
              <a:rPr lang="en-GB" sz="1200" dirty="0">
                <a:effectLst/>
                <a:latin typeface="Calibri" panose="020F0502020204030204" pitchFamily="34" charset="0"/>
              </a:rPr>
              <a:t>We will go through the types of information you should gather in support of your request – for e.g. your child’s SEN support plan and any further documentation from your child’s school/college, reports and assessments by health professionals and any hospital/GP medical letters. </a:t>
            </a:r>
            <a:r>
              <a:rPr lang="en-GB" sz="1200" dirty="0">
                <a:effectLst/>
                <a:latin typeface="Calibri" panose="020F0502020204030204" pitchFamily="34" charset="0"/>
                <a:ea typeface="Calibri" panose="020F0502020204030204" pitchFamily="34" charset="0"/>
              </a:rPr>
              <a:t>Please note that we ask parents to ensure they have read through any supporting documents and have a clear idea of what their child’s difficulties are – as unfortunately our service are unable to allocate time to reading and interpreting reports for an EHCNA request.</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Once you have gathered your supporting evidence and completed as much as you can of the request form, we can arrange a further telephone appointment with you to look at your request and provide feedback before you send it to the LA SEN Team. Please note, it is your responsibility to send the request letter and supporting documents to the LA SEN department.</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This is now the end of the session.</a:t>
            </a:r>
          </a:p>
          <a:p>
            <a:endParaRPr lang="en-GB" sz="1200"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16</a:t>
            </a:fld>
            <a:endParaRPr lang="en-GB"/>
          </a:p>
        </p:txBody>
      </p:sp>
    </p:spTree>
    <p:extLst>
      <p:ext uri="{BB962C8B-B14F-4D97-AF65-F5344CB8AC3E}">
        <p14:creationId xmlns:p14="http://schemas.microsoft.com/office/powerpoint/2010/main" val="3147884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information session.  WIASS is a free service for all parents and carers in Westminster who have children with SEND, and for young people 16+</a:t>
            </a:r>
          </a:p>
        </p:txBody>
      </p:sp>
      <p:sp>
        <p:nvSpPr>
          <p:cNvPr id="4" name="Slide Number Placeholder 3"/>
          <p:cNvSpPr>
            <a:spLocks noGrp="1"/>
          </p:cNvSpPr>
          <p:nvPr>
            <p:ph type="sldNum" sz="quarter" idx="5"/>
          </p:nvPr>
        </p:nvSpPr>
        <p:spPr/>
        <p:txBody>
          <a:bodyPr/>
          <a:lstStyle/>
          <a:p>
            <a:fld id="{028EC600-AFBA-4A79-BCBE-472AF6AB618F}" type="slidenum">
              <a:rPr lang="en-GB" smtClean="0"/>
              <a:t>2</a:t>
            </a:fld>
            <a:endParaRPr lang="en-GB"/>
          </a:p>
        </p:txBody>
      </p:sp>
    </p:spTree>
    <p:extLst>
      <p:ext uri="{BB962C8B-B14F-4D97-AF65-F5344CB8AC3E}">
        <p14:creationId xmlns:p14="http://schemas.microsoft.com/office/powerpoint/2010/main" val="236947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Education, Health and Care (“EHC”) needs assessment is an assessment of a child or young person’s education, health and care needs. It is the first step to getting an Education, Health and Care plan (“EHC plan”). </a:t>
            </a:r>
          </a:p>
          <a:p>
            <a:r>
              <a:rPr lang="en-GB" sz="1800" b="1" dirty="0">
                <a:solidFill>
                  <a:srgbClr val="000000"/>
                </a:solidFill>
                <a:effectLst/>
                <a:latin typeface="Arial" panose="020B0604020202020204" pitchFamily="34" charset="0"/>
                <a:ea typeface="Calibri" panose="020F0502020204030204" pitchFamily="34" charset="0"/>
              </a:rPr>
              <a:t>An EHC plan brings your child’s education, health and social care needs into a single, legal document. Your child must have special educational needs to be eligible for a plan. </a:t>
            </a:r>
            <a:r>
              <a:rPr lang="en-GB" b="1" dirty="0"/>
              <a:t>  </a:t>
            </a:r>
          </a:p>
          <a:p>
            <a:r>
              <a:rPr lang="en-GB" dirty="0"/>
              <a:t>An EHC plan can result in additional support and funding for a child or young person with special educational needs (“SEN”).</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3</a:t>
            </a:fld>
            <a:endParaRPr lang="en-GB"/>
          </a:p>
        </p:txBody>
      </p:sp>
    </p:spTree>
    <p:extLst>
      <p:ext uri="{BB962C8B-B14F-4D97-AF65-F5344CB8AC3E}">
        <p14:creationId xmlns:p14="http://schemas.microsoft.com/office/powerpoint/2010/main" val="168764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can make a request for assessment but Parents also have the legal right to ask the local authority to conduct an assessment of their child’s education, health and care needs. Young people (aged 16+) can also make a request on behalf of themselves.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39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child’s school or other setting will often be able to meet the needs of children through SEN support but sometimes a child or young person needs a more intensive level of specialist help that cannot be met from the resources available to schools and other settings to provide SEN support. In these circumstances, you or your child’s school or other setting could consider asking your local authority for an Education, Health and Care (EHC) needs assessment for your child. </a:t>
            </a:r>
          </a:p>
          <a:p>
            <a:endParaRPr lang="en-GB" dirty="0"/>
          </a:p>
          <a:p>
            <a:r>
              <a:rPr lang="en-GB" b="1" dirty="0"/>
              <a:t>For your child to be considered as needing an EHCNA, there are 2 tests that must be met (read second paragraph)</a:t>
            </a:r>
          </a:p>
          <a:p>
            <a:endParaRPr lang="en-GB" dirty="0"/>
          </a:p>
          <a:p>
            <a:r>
              <a:rPr lang="en-GB" dirty="0"/>
              <a:t>You can ask your local authority for an EHC needs assessment if you think your child needs one. Anyone at your child’s school (such as your child’s teacher) can also ask for an assessment to be carried out. Others who work with your child can also tell the local authority if they think an assessment is needed (such as your doctor, health visitor or nursery worker).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6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make a request for an EHC needs assessment in writing to the local authority.  </a:t>
            </a:r>
          </a:p>
          <a:p>
            <a:r>
              <a:rPr lang="en-GB" dirty="0"/>
              <a:t>There are two ways you can do this, either by downloading the LA request form from the local offer website, </a:t>
            </a:r>
          </a:p>
          <a:p>
            <a:r>
              <a:rPr lang="en-GB" dirty="0"/>
              <a:t>Or using the Westminster IASS template letter which you can download from our website. </a:t>
            </a:r>
          </a:p>
          <a:p>
            <a:endParaRPr lang="en-GB" dirty="0"/>
          </a:p>
          <a:p>
            <a:r>
              <a:rPr lang="en-GB" dirty="0"/>
              <a:t>You will need to explain why you believe your child has or may have special educational needs, and why you believe that they may need special educational provision to be made through an EHC Plan.</a:t>
            </a:r>
          </a:p>
          <a:p>
            <a:endParaRPr lang="en-GB" dirty="0"/>
          </a:p>
          <a:p>
            <a:endParaRPr lang="en-GB" dirty="0"/>
          </a:p>
          <a:p>
            <a:endParaRPr lang="en-GB" dirty="0"/>
          </a:p>
          <a:p>
            <a:r>
              <a:rPr lang="en-GB" dirty="0"/>
              <a:t>When the LA has received your request, they must reply to you within six weeks to let you know if they have agreed to do the assessments.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4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local authority request form which you can download from Westminster local offer website. You can find it by googling Westminster local offer EHCNA request forms.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42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prefer, you can download a template letter from the Westminster IASS website. You should also complete the additional information sheet and the consent form for the LA if you choose to use this template to make </a:t>
            </a:r>
            <a:r>
              <a:rPr lang="en-GB"/>
              <a:t>your request.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16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submit an EHCNA request, you will need to include information about your child or young person’s special educational needs</a:t>
            </a:r>
          </a:p>
          <a:p>
            <a:endParaRPr lang="en-GB" dirty="0"/>
          </a:p>
          <a:p>
            <a:r>
              <a:rPr lang="en-GB" dirty="0"/>
              <a:t>You will need to find out what steps (read through next 2  points)…………you can obtain this information from the school Senco and teaching staff.</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39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1D48-2991-4992-8F09-A48740A29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F01526-B921-4FB0-B066-976C86AE2172}"/>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BCC320-BF4E-4164-A3C0-9781E6F88760}"/>
              </a:ext>
            </a:extLst>
          </p:cNvPr>
          <p:cNvSpPr>
            <a:spLocks noGrp="1"/>
          </p:cNvSpPr>
          <p:nvPr>
            <p:ph type="dt" sz="half" idx="10"/>
          </p:nvPr>
        </p:nvSpPr>
        <p:spPr/>
        <p:txBody>
          <a:bodyPr/>
          <a:lstStyle/>
          <a:p>
            <a:fld id="{D9E42A4E-A6C8-45F5-8817-6BABBB1B3C9E}" type="datetime1">
              <a:rPr lang="en-US" smtClean="0"/>
              <a:t>12/6/2021</a:t>
            </a:fld>
            <a:endParaRPr lang="en-US" dirty="0"/>
          </a:p>
        </p:txBody>
      </p:sp>
      <p:sp>
        <p:nvSpPr>
          <p:cNvPr id="5" name="Footer Placeholder 4">
            <a:extLst>
              <a:ext uri="{FF2B5EF4-FFF2-40B4-BE49-F238E27FC236}">
                <a16:creationId xmlns:a16="http://schemas.microsoft.com/office/drawing/2014/main" id="{5D7B1766-9DE3-47F8-BE42-028B2D57EC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369420-3221-48A1-A11D-7CE74959D6B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2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4843-BE09-4EDB-A18D-784D2B5041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D22151-6853-472F-A6FF-9F65CD181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64BE47-F7AD-4CB8-A930-33BCCB78CEF7}"/>
              </a:ext>
            </a:extLst>
          </p:cNvPr>
          <p:cNvSpPr>
            <a:spLocks noGrp="1"/>
          </p:cNvSpPr>
          <p:nvPr>
            <p:ph type="dt" sz="half" idx="10"/>
          </p:nvPr>
        </p:nvSpPr>
        <p:spPr/>
        <p:txBody>
          <a:bodyPr/>
          <a:lstStyle/>
          <a:p>
            <a:fld id="{E7317732-5FBE-4EEB-AC9F-F92BFE7FF228}" type="datetime1">
              <a:rPr lang="en-US" smtClean="0"/>
              <a:t>12/6/2021</a:t>
            </a:fld>
            <a:endParaRPr lang="en-US" dirty="0"/>
          </a:p>
        </p:txBody>
      </p:sp>
      <p:sp>
        <p:nvSpPr>
          <p:cNvPr id="5" name="Footer Placeholder 4">
            <a:extLst>
              <a:ext uri="{FF2B5EF4-FFF2-40B4-BE49-F238E27FC236}">
                <a16:creationId xmlns:a16="http://schemas.microsoft.com/office/drawing/2014/main" id="{41293832-8671-443E-AA6C-CB015C8EC0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2FB420-9867-4FEF-8009-CD29C80DA3F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643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3E9BE7-D7BE-4DB2-BF65-86865AAF5093}"/>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8D3325-1290-4C85-9D9A-E2DF587A4F09}"/>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A9B15F-B9E9-40FC-96D5-E9EFBA23259A}"/>
              </a:ext>
            </a:extLst>
          </p:cNvPr>
          <p:cNvSpPr>
            <a:spLocks noGrp="1"/>
          </p:cNvSpPr>
          <p:nvPr>
            <p:ph type="dt" sz="half" idx="10"/>
          </p:nvPr>
        </p:nvSpPr>
        <p:spPr/>
        <p:txBody>
          <a:bodyPr/>
          <a:lstStyle/>
          <a:p>
            <a:fld id="{01003CB3-FD37-4EA5-902F-2788E1F42FFD}" type="datetime1">
              <a:rPr lang="en-US" smtClean="0"/>
              <a:t>12/6/2021</a:t>
            </a:fld>
            <a:endParaRPr lang="en-US" dirty="0"/>
          </a:p>
        </p:txBody>
      </p:sp>
      <p:sp>
        <p:nvSpPr>
          <p:cNvPr id="5" name="Footer Placeholder 4">
            <a:extLst>
              <a:ext uri="{FF2B5EF4-FFF2-40B4-BE49-F238E27FC236}">
                <a16:creationId xmlns:a16="http://schemas.microsoft.com/office/drawing/2014/main" id="{1745E29A-39F9-4395-B200-5DCA482FEF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BC390B-A9EC-4AD7-8FB2-A27FE3DC092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903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8028-4365-4323-828C-F037133229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FC0D32-CE1C-4EE6-B592-CFF8DF3BD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2D850-A61B-4CA0-ADF0-B9BA8C4D056E}"/>
              </a:ext>
            </a:extLst>
          </p:cNvPr>
          <p:cNvSpPr>
            <a:spLocks noGrp="1"/>
          </p:cNvSpPr>
          <p:nvPr>
            <p:ph type="dt" sz="half" idx="10"/>
          </p:nvPr>
        </p:nvSpPr>
        <p:spPr/>
        <p:txBody>
          <a:bodyPr/>
          <a:lstStyle/>
          <a:p>
            <a:fld id="{E35B74BA-A6BE-4CD6-9A1E-9F54F99B2253}" type="datetime1">
              <a:rPr lang="en-US" smtClean="0"/>
              <a:t>12/6/2021</a:t>
            </a:fld>
            <a:endParaRPr lang="en-US" dirty="0"/>
          </a:p>
        </p:txBody>
      </p:sp>
      <p:sp>
        <p:nvSpPr>
          <p:cNvPr id="5" name="Footer Placeholder 4">
            <a:extLst>
              <a:ext uri="{FF2B5EF4-FFF2-40B4-BE49-F238E27FC236}">
                <a16:creationId xmlns:a16="http://schemas.microsoft.com/office/drawing/2014/main" id="{978B4874-44BE-4D9F-ACF5-5146610FC3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628866-5FAB-495E-878D-CBA6C26ADA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493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ED213-F08B-4E36-8B3D-AD0978AA6BB6}"/>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E94B2F-6653-4899-BE34-CAB82E3D2387}"/>
              </a:ext>
            </a:extLst>
          </p:cNvPr>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70FBC9-32BF-48A4-88C7-CD2E3B556CC9}"/>
              </a:ext>
            </a:extLst>
          </p:cNvPr>
          <p:cNvSpPr>
            <a:spLocks noGrp="1"/>
          </p:cNvSpPr>
          <p:nvPr>
            <p:ph type="dt" sz="half" idx="10"/>
          </p:nvPr>
        </p:nvSpPr>
        <p:spPr/>
        <p:txBody>
          <a:bodyPr/>
          <a:lstStyle/>
          <a:p>
            <a:fld id="{EA81D273-AF9A-4F65-969B-62320F8E22C5}" type="datetime1">
              <a:rPr lang="en-US" smtClean="0"/>
              <a:t>12/6/2021</a:t>
            </a:fld>
            <a:endParaRPr lang="en-US" dirty="0"/>
          </a:p>
        </p:txBody>
      </p:sp>
      <p:sp>
        <p:nvSpPr>
          <p:cNvPr id="5" name="Footer Placeholder 4">
            <a:extLst>
              <a:ext uri="{FF2B5EF4-FFF2-40B4-BE49-F238E27FC236}">
                <a16:creationId xmlns:a16="http://schemas.microsoft.com/office/drawing/2014/main" id="{8F8F9E01-C9C4-47DB-B4E2-D353D0B97D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E8C8F8-3B31-446F-B456-74231CF9C74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495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3D79-32A8-4FC2-8BF2-BB7BE58D9E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62A47-1A9C-4162-AE00-25FF22859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4BB121-8EEC-4874-B7E0-0DA820B761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211B1D-18D7-43AF-992B-437849F990A1}"/>
              </a:ext>
            </a:extLst>
          </p:cNvPr>
          <p:cNvSpPr>
            <a:spLocks noGrp="1"/>
          </p:cNvSpPr>
          <p:nvPr>
            <p:ph type="dt" sz="half" idx="10"/>
          </p:nvPr>
        </p:nvSpPr>
        <p:spPr/>
        <p:txBody>
          <a:bodyPr/>
          <a:lstStyle/>
          <a:p>
            <a:fld id="{EB37F382-3DFC-44B7-83D8-D346A6A14167}" type="datetime1">
              <a:rPr lang="en-US" smtClean="0"/>
              <a:t>12/6/2021</a:t>
            </a:fld>
            <a:endParaRPr lang="en-US" dirty="0"/>
          </a:p>
        </p:txBody>
      </p:sp>
      <p:sp>
        <p:nvSpPr>
          <p:cNvPr id="6" name="Footer Placeholder 5">
            <a:extLst>
              <a:ext uri="{FF2B5EF4-FFF2-40B4-BE49-F238E27FC236}">
                <a16:creationId xmlns:a16="http://schemas.microsoft.com/office/drawing/2014/main" id="{247D9448-51CD-4D5B-B989-D6A9409637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1E9459-5001-4609-8F15-21905B0535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68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A983-DA7A-443D-B30F-BBD7E20A97C8}"/>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E01E8A-A1A7-4E81-8700-AC10CA8BD51C}"/>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1A99A-B42D-47F2-AA3F-A9EBA9B8D68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E397ED-8CD3-4DAD-B6CE-FE92497184E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23835C-1C1E-4516-BBA9-9B4499464FA0}"/>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05BA0F-4104-4D39-9B09-CB392DCC104D}"/>
              </a:ext>
            </a:extLst>
          </p:cNvPr>
          <p:cNvSpPr>
            <a:spLocks noGrp="1"/>
          </p:cNvSpPr>
          <p:nvPr>
            <p:ph type="dt" sz="half" idx="10"/>
          </p:nvPr>
        </p:nvSpPr>
        <p:spPr/>
        <p:txBody>
          <a:bodyPr/>
          <a:lstStyle/>
          <a:p>
            <a:fld id="{49DF99A2-C3BE-463D-AD2A-B428D00FF5E0}" type="datetime1">
              <a:rPr lang="en-US" smtClean="0"/>
              <a:t>12/6/2021</a:t>
            </a:fld>
            <a:endParaRPr lang="en-US" dirty="0"/>
          </a:p>
        </p:txBody>
      </p:sp>
      <p:sp>
        <p:nvSpPr>
          <p:cNvPr id="8" name="Footer Placeholder 7">
            <a:extLst>
              <a:ext uri="{FF2B5EF4-FFF2-40B4-BE49-F238E27FC236}">
                <a16:creationId xmlns:a16="http://schemas.microsoft.com/office/drawing/2014/main" id="{44E42D30-1B9E-45BC-A29E-69015D1C228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A67E37C-F7D1-49D4-963A-14869A2C803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565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3730-567E-4B4C-96D9-11F3A4F3E3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F9657E-1BD3-4607-9FBD-A3A27D4C0A89}"/>
              </a:ext>
            </a:extLst>
          </p:cNvPr>
          <p:cNvSpPr>
            <a:spLocks noGrp="1"/>
          </p:cNvSpPr>
          <p:nvPr>
            <p:ph type="dt" sz="half" idx="10"/>
          </p:nvPr>
        </p:nvSpPr>
        <p:spPr/>
        <p:txBody>
          <a:bodyPr/>
          <a:lstStyle/>
          <a:p>
            <a:fld id="{DA000D1B-FE87-41F6-9425-F5488ACDFE12}" type="datetime1">
              <a:rPr lang="en-US" smtClean="0"/>
              <a:t>12/6/2021</a:t>
            </a:fld>
            <a:endParaRPr lang="en-US" dirty="0"/>
          </a:p>
        </p:txBody>
      </p:sp>
      <p:sp>
        <p:nvSpPr>
          <p:cNvPr id="4" name="Footer Placeholder 3">
            <a:extLst>
              <a:ext uri="{FF2B5EF4-FFF2-40B4-BE49-F238E27FC236}">
                <a16:creationId xmlns:a16="http://schemas.microsoft.com/office/drawing/2014/main" id="{207E0949-6EB4-4AEC-B8A3-4410E0D800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629CFE-265F-4C59-9113-DF674F52E44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392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1CD32-1F37-48DE-8F30-B20EFB975B6A}"/>
              </a:ext>
            </a:extLst>
          </p:cNvPr>
          <p:cNvSpPr>
            <a:spLocks noGrp="1"/>
          </p:cNvSpPr>
          <p:nvPr>
            <p:ph type="dt" sz="half" idx="10"/>
          </p:nvPr>
        </p:nvSpPr>
        <p:spPr/>
        <p:txBody>
          <a:bodyPr/>
          <a:lstStyle/>
          <a:p>
            <a:fld id="{B58CE185-73A3-43AC-A9B7-29E556F747E0}" type="datetime1">
              <a:rPr lang="en-US" smtClean="0"/>
              <a:t>12/6/2021</a:t>
            </a:fld>
            <a:endParaRPr lang="en-US" dirty="0"/>
          </a:p>
        </p:txBody>
      </p:sp>
      <p:sp>
        <p:nvSpPr>
          <p:cNvPr id="3" name="Footer Placeholder 2">
            <a:extLst>
              <a:ext uri="{FF2B5EF4-FFF2-40B4-BE49-F238E27FC236}">
                <a16:creationId xmlns:a16="http://schemas.microsoft.com/office/drawing/2014/main" id="{0F987046-036E-46B8-B4DD-FA48BCA6B6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366301-6472-4194-818B-75F2E6647A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382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E62E-D16C-4ABA-9269-CF6AAA9ED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748752-C362-4AC0-B703-BC7EE6F08A1E}"/>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116B58-A75A-4777-954D-146970D7FFB8}"/>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8E84D-F8EB-46A9-BA07-EC5B870EFE2B}"/>
              </a:ext>
            </a:extLst>
          </p:cNvPr>
          <p:cNvSpPr>
            <a:spLocks noGrp="1"/>
          </p:cNvSpPr>
          <p:nvPr>
            <p:ph type="dt" sz="half" idx="10"/>
          </p:nvPr>
        </p:nvSpPr>
        <p:spPr/>
        <p:txBody>
          <a:bodyPr/>
          <a:lstStyle/>
          <a:p>
            <a:fld id="{FA1C9905-3E28-47B4-B8D5-32B3CFD211FF}" type="datetime1">
              <a:rPr lang="en-US" smtClean="0"/>
              <a:t>12/6/2021</a:t>
            </a:fld>
            <a:endParaRPr lang="en-US" dirty="0"/>
          </a:p>
        </p:txBody>
      </p:sp>
      <p:sp>
        <p:nvSpPr>
          <p:cNvPr id="6" name="Footer Placeholder 5">
            <a:extLst>
              <a:ext uri="{FF2B5EF4-FFF2-40B4-BE49-F238E27FC236}">
                <a16:creationId xmlns:a16="http://schemas.microsoft.com/office/drawing/2014/main" id="{4CEB1F78-FA00-4045-B526-E08938CEB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7C7E09-ABDE-4230-ACC4-C6B3D20E70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793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D733-DF72-41DD-8508-066CF7BF4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06CC1D-8F83-4C46-A68C-53271A899024}"/>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GB"/>
          </a:p>
        </p:txBody>
      </p:sp>
      <p:sp>
        <p:nvSpPr>
          <p:cNvPr id="4" name="Text Placeholder 3">
            <a:extLst>
              <a:ext uri="{FF2B5EF4-FFF2-40B4-BE49-F238E27FC236}">
                <a16:creationId xmlns:a16="http://schemas.microsoft.com/office/drawing/2014/main" id="{FD54C5D6-D51D-4AD5-9E6A-C1AF377B455D}"/>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1486D5-5CEA-4211-A90F-DFB1288DBB31}"/>
              </a:ext>
            </a:extLst>
          </p:cNvPr>
          <p:cNvSpPr>
            <a:spLocks noGrp="1"/>
          </p:cNvSpPr>
          <p:nvPr>
            <p:ph type="dt" sz="half" idx="10"/>
          </p:nvPr>
        </p:nvSpPr>
        <p:spPr/>
        <p:txBody>
          <a:bodyPr/>
          <a:lstStyle/>
          <a:p>
            <a:fld id="{E9B008AB-1D12-4F7D-80C6-21F475873F49}" type="datetime1">
              <a:rPr lang="en-US" smtClean="0"/>
              <a:t>12/6/2021</a:t>
            </a:fld>
            <a:endParaRPr lang="en-US" dirty="0"/>
          </a:p>
        </p:txBody>
      </p:sp>
      <p:sp>
        <p:nvSpPr>
          <p:cNvPr id="6" name="Footer Placeholder 5">
            <a:extLst>
              <a:ext uri="{FF2B5EF4-FFF2-40B4-BE49-F238E27FC236}">
                <a16:creationId xmlns:a16="http://schemas.microsoft.com/office/drawing/2014/main" id="{5BDB458C-3A99-41D2-81D6-6B794F1DA0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2439D4-06A5-4BFB-9519-63E1E41B400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90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B7B245-A9FB-4076-A41B-B894FF9E644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ABC4DD-7358-47E1-A8C3-7AF20E68C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2EDB45-CEAF-4008-8D8C-1207232C2AA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C44A7-2CD8-49A7-AB04-B46A2B8B8BEB}" type="datetime1">
              <a:rPr lang="en-US" smtClean="0"/>
              <a:t>12/6/2021</a:t>
            </a:fld>
            <a:endParaRPr lang="en-US" dirty="0"/>
          </a:p>
        </p:txBody>
      </p:sp>
      <p:sp>
        <p:nvSpPr>
          <p:cNvPr id="5" name="Footer Placeholder 4">
            <a:extLst>
              <a:ext uri="{FF2B5EF4-FFF2-40B4-BE49-F238E27FC236}">
                <a16:creationId xmlns:a16="http://schemas.microsoft.com/office/drawing/2014/main" id="{949B1EC6-A922-4CF0-BD6E-53EF9CF1FC08}"/>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B69B3F-2B9D-43B5-8BE3-00E12FA5B24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3052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cid:image001.png@01D639BA.377C4680"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3.5A3FEA00"/><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3.5A3FEA00"/><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3.5A3FEA00"/><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hyperlink" Target="mailto:SEN@RBKC.gov.uk" TargetMode="Externa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5A3FEA00"/><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5A3FEA00"/><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5A3FEA00"/><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5A3FEA00"/><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5A3FEA00"/><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5A3FEA00"/><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5A3FEA00"/><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5A3FEA00"/><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6" y="623276"/>
            <a:ext cx="10905053" cy="560788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27BE83D-D4A7-4685-A0D2-6C543BE0656F}"/>
              </a:ext>
            </a:extLst>
          </p:cNvPr>
          <p:cNvSpPr>
            <a:spLocks noGrp="1"/>
          </p:cNvSpPr>
          <p:nvPr>
            <p:ph type="subTitle" idx="1"/>
          </p:nvPr>
        </p:nvSpPr>
        <p:spPr>
          <a:xfrm>
            <a:off x="965201" y="4582817"/>
            <a:ext cx="5925987" cy="1312657"/>
          </a:xfrm>
        </p:spPr>
        <p:txBody>
          <a:bodyPr anchor="t">
            <a:normAutofit/>
          </a:bodyPr>
          <a:lstStyle/>
          <a:p>
            <a:pPr algn="r"/>
            <a:r>
              <a:rPr lang="en-GB" dirty="0"/>
              <a:t>Westminster Information Advice and Support Service (IASS)</a:t>
            </a:r>
          </a:p>
        </p:txBody>
      </p:sp>
      <p:pic>
        <p:nvPicPr>
          <p:cNvPr id="9" name="Picture 8" descr="IASS_logo_WEB">
            <a:extLst>
              <a:ext uri="{FF2B5EF4-FFF2-40B4-BE49-F238E27FC236}">
                <a16:creationId xmlns:a16="http://schemas.microsoft.com/office/drawing/2014/main" id="{47F8EDEA-A957-497B-883E-0CC13E4BACEA}"/>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7675418" y="2512291"/>
            <a:ext cx="2227341" cy="1728970"/>
          </a:xfrm>
          <a:prstGeom prst="rect">
            <a:avLst/>
          </a:prstGeom>
          <a:noFill/>
        </p:spPr>
      </p:pic>
      <p:sp>
        <p:nvSpPr>
          <p:cNvPr id="4" name="Slide Number Placeholder 3">
            <a:extLst>
              <a:ext uri="{FF2B5EF4-FFF2-40B4-BE49-F238E27FC236}">
                <a16:creationId xmlns:a16="http://schemas.microsoft.com/office/drawing/2014/main" id="{139ECA60-A205-440E-A55B-B2691401D7C2}"/>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6" name="Title 5">
            <a:extLst>
              <a:ext uri="{FF2B5EF4-FFF2-40B4-BE49-F238E27FC236}">
                <a16:creationId xmlns:a16="http://schemas.microsoft.com/office/drawing/2014/main" id="{3A85294D-A775-42FD-AE96-A6DCF38338EF}"/>
              </a:ext>
            </a:extLst>
          </p:cNvPr>
          <p:cNvSpPr>
            <a:spLocks noGrp="1"/>
          </p:cNvSpPr>
          <p:nvPr>
            <p:ph type="ctrTitle"/>
          </p:nvPr>
        </p:nvSpPr>
        <p:spPr>
          <a:xfrm>
            <a:off x="695325" y="952842"/>
            <a:ext cx="7484269" cy="3118898"/>
          </a:xfrm>
        </p:spPr>
        <p:txBody>
          <a:bodyPr>
            <a:normAutofit fontScale="90000"/>
          </a:bodyPr>
          <a:lstStyle/>
          <a:p>
            <a:pPr algn="l"/>
            <a:r>
              <a:rPr lang="en-GB" b="1" dirty="0"/>
              <a:t>How to make a request for an Education Health Care Needs Assessment</a:t>
            </a:r>
            <a:br>
              <a:rPr lang="en-GB" b="1" dirty="0"/>
            </a:br>
            <a:r>
              <a:rPr lang="en-GB" b="1" dirty="0"/>
              <a:t>(EHCNA)</a:t>
            </a:r>
          </a:p>
        </p:txBody>
      </p:sp>
      <p:pic>
        <p:nvPicPr>
          <p:cNvPr id="2" name="Audio 1">
            <a:hlinkClick r:id="" action="ppaction://media"/>
            <a:extLst>
              <a:ext uri="{FF2B5EF4-FFF2-40B4-BE49-F238E27FC236}">
                <a16:creationId xmlns:a16="http://schemas.microsoft.com/office/drawing/2014/main" id="{9CBF18E9-49B7-4922-A604-D563EF38EE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925406242"/>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10325878" cy="1482177"/>
          </a:xfrm>
        </p:spPr>
        <p:txBody>
          <a:bodyPr>
            <a:normAutofit/>
          </a:bodyPr>
          <a:lstStyle/>
          <a:p>
            <a:r>
              <a:rPr lang="en-GB" b="1" dirty="0"/>
              <a:t>Include evidence of SEN</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a:bodyPr>
          <a:lstStyle/>
          <a:p>
            <a:pPr marL="342900" indent="-342900">
              <a:buFontTx/>
              <a:buChar char="-"/>
            </a:pPr>
            <a:endParaRPr lang="en-GB" dirty="0"/>
          </a:p>
          <a:p>
            <a:pPr marL="342900" indent="-342900">
              <a:buFont typeface="Arial" panose="020B0604020202020204" pitchFamily="34" charset="0"/>
              <a:buChar char="•"/>
            </a:pPr>
            <a:r>
              <a:rPr lang="en-GB" dirty="0"/>
              <a:t>List the SEN already identified by school/college and attach any supporting evidence  </a:t>
            </a:r>
            <a:r>
              <a:rPr lang="en-GB" dirty="0" err="1"/>
              <a:t>eg</a:t>
            </a:r>
            <a:r>
              <a:rPr lang="en-GB" dirty="0"/>
              <a:t> SEN Support Plans, school reports -  and include any other needs that you think have not yet been identified by school/college</a:t>
            </a:r>
          </a:p>
          <a:p>
            <a:endParaRPr lang="en-GB" dirty="0"/>
          </a:p>
          <a:p>
            <a:pPr marL="342900" indent="-342900">
              <a:buFont typeface="Arial" panose="020B0604020202020204" pitchFamily="34" charset="0"/>
              <a:buChar char="•"/>
            </a:pPr>
            <a:r>
              <a:rPr lang="en-GB" dirty="0"/>
              <a:t>List the reasons why you feel your child has SEN and any evidence you have to support this </a:t>
            </a:r>
            <a:r>
              <a:rPr lang="en-GB" dirty="0" err="1"/>
              <a:t>eg</a:t>
            </a:r>
            <a:r>
              <a:rPr lang="en-GB" dirty="0"/>
              <a:t> school reports, evidence of exclusions, written evidence from any medical or other experts</a:t>
            </a:r>
          </a:p>
          <a:p>
            <a:endParaRPr lang="en-GB" dirty="0"/>
          </a:p>
          <a:p>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Audio 12">
            <a:hlinkClick r:id="" action="ppaction://media"/>
            <a:extLst>
              <a:ext uri="{FF2B5EF4-FFF2-40B4-BE49-F238E27FC236}">
                <a16:creationId xmlns:a16="http://schemas.microsoft.com/office/drawing/2014/main" id="{300BC2EA-CC8A-456D-BDA0-461794FD2E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61204821"/>
      </p:ext>
    </p:extLst>
  </p:cSld>
  <p:clrMapOvr>
    <a:masterClrMapping/>
  </p:clrMapOvr>
  <mc:AlternateContent xmlns:mc="http://schemas.openxmlformats.org/markup-compatibility/2006" xmlns:p14="http://schemas.microsoft.com/office/powerpoint/2010/main">
    <mc:Choice Requires="p14">
      <p:transition spd="slow" p14:dur="2000" advTm="73786"/>
    </mc:Choice>
    <mc:Fallback xmlns="">
      <p:transition spd="slow" advTm="7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10325878" cy="1482177"/>
          </a:xfrm>
        </p:spPr>
        <p:txBody>
          <a:bodyPr>
            <a:normAutofit fontScale="90000"/>
          </a:bodyPr>
          <a:lstStyle/>
          <a:p>
            <a:r>
              <a:rPr lang="en-GB" b="1" dirty="0"/>
              <a:t>Explain why you think an EHCP may be necessary</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a:bodyPr>
          <a:lstStyle/>
          <a:p>
            <a:pPr marL="342900" indent="-342900">
              <a:buFontTx/>
              <a:buChar char="-"/>
            </a:pPr>
            <a:endParaRPr lang="en-GB" dirty="0"/>
          </a:p>
          <a:p>
            <a:pPr marL="342900" indent="-342900">
              <a:buFont typeface="Arial" panose="020B0604020202020204" pitchFamily="34" charset="0"/>
              <a:buChar char="•"/>
            </a:pPr>
            <a:r>
              <a:rPr lang="en-GB" dirty="0"/>
              <a:t>List any reasons you have to show why you think an EHCP may be needed </a:t>
            </a:r>
          </a:p>
          <a:p>
            <a:pPr marL="342900" indent="-342900">
              <a:buFont typeface="Arial" panose="020B0604020202020204" pitchFamily="34" charset="0"/>
              <a:buChar char="•"/>
            </a:pPr>
            <a:r>
              <a:rPr lang="en-GB" dirty="0"/>
              <a:t>Provide evidence if you can that shows the school may not be able to provide this support from their own resources, for example:</a:t>
            </a:r>
          </a:p>
          <a:p>
            <a:r>
              <a:rPr lang="en-GB" dirty="0"/>
              <a:t>	 individual support beyond that which a mainstream school can be 	reasonably expected to provide</a:t>
            </a:r>
          </a:p>
          <a:p>
            <a:r>
              <a:rPr lang="en-GB" dirty="0"/>
              <a:t>	therapies from external professionals or specialists</a:t>
            </a:r>
          </a:p>
          <a:p>
            <a:r>
              <a:rPr lang="en-GB" dirty="0"/>
              <a:t>	Specialist equipment </a:t>
            </a:r>
          </a:p>
          <a:p>
            <a:r>
              <a:rPr lang="en-GB" dirty="0"/>
              <a:t>	Evidence that your child is not making progress despite receiving some 	support at school/college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C040CDE5-DCB1-4504-8D4D-5B88EBBE70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4814785"/>
      </p:ext>
    </p:extLst>
  </p:cSld>
  <p:clrMapOvr>
    <a:masterClrMapping/>
  </p:clrMapOvr>
  <mc:AlternateContent xmlns:mc="http://schemas.openxmlformats.org/markup-compatibility/2006" xmlns:p14="http://schemas.microsoft.com/office/powerpoint/2010/main">
    <mc:Choice Requires="p14">
      <p:transition spd="slow" p14:dur="2000" advTm="78893"/>
    </mc:Choice>
    <mc:Fallback xmlns="">
      <p:transition spd="slow" advTm="7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fontScale="90000"/>
          </a:bodyPr>
          <a:lstStyle/>
          <a:p>
            <a:r>
              <a:rPr lang="en-GB" b="1" dirty="0"/>
              <a:t>Evidence to support your request</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608665"/>
          </a:xfrm>
        </p:spPr>
        <p:txBody>
          <a:bodyPr>
            <a:normAutofit/>
          </a:bodyPr>
          <a:lstStyle/>
          <a:p>
            <a:r>
              <a:rPr lang="en-GB" dirty="0">
                <a:solidFill>
                  <a:schemeClr val="tx1"/>
                </a:solidFill>
              </a:rPr>
              <a:t>Professional assessments and reports relating to your child and their difficulties.  For example, this might include any of the following:</a:t>
            </a:r>
          </a:p>
          <a:p>
            <a:endParaRPr lang="en-GB" dirty="0">
              <a:solidFill>
                <a:schemeClr val="tx1"/>
              </a:solidFill>
            </a:endParaRPr>
          </a:p>
          <a:p>
            <a:r>
              <a:rPr lang="en-GB" dirty="0">
                <a:solidFill>
                  <a:schemeClr val="tx1"/>
                </a:solidFill>
              </a:rPr>
              <a:t>-SEN Support plans from nursery, school or college</a:t>
            </a:r>
          </a:p>
          <a:p>
            <a:r>
              <a:rPr lang="en-GB" dirty="0">
                <a:solidFill>
                  <a:schemeClr val="tx1"/>
                </a:solidFill>
              </a:rPr>
              <a:t>-Medical / Diagnosis letters</a:t>
            </a:r>
          </a:p>
          <a:p>
            <a:r>
              <a:rPr lang="en-GB" dirty="0">
                <a:solidFill>
                  <a:schemeClr val="tx1"/>
                </a:solidFill>
              </a:rPr>
              <a:t>-Speech and language therapy/Occupational Therapy</a:t>
            </a:r>
          </a:p>
          <a:p>
            <a:r>
              <a:rPr lang="en-GB" dirty="0">
                <a:solidFill>
                  <a:schemeClr val="tx1"/>
                </a:solidFill>
              </a:rPr>
              <a:t>-Physiotherapy / Paediatrician</a:t>
            </a:r>
          </a:p>
          <a:p>
            <a:r>
              <a:rPr lang="en-GB" dirty="0"/>
              <a:t>-</a:t>
            </a:r>
            <a:r>
              <a:rPr lang="en-GB" dirty="0">
                <a:solidFill>
                  <a:schemeClr val="tx1"/>
                </a:solidFill>
              </a:rPr>
              <a:t>Educational Psychology / </a:t>
            </a:r>
            <a:r>
              <a:rPr lang="en-GB">
                <a:solidFill>
                  <a:schemeClr val="tx1"/>
                </a:solidFill>
              </a:rPr>
              <a:t>CAMHS Psychology</a:t>
            </a:r>
            <a:endParaRPr lang="en-GB" dirty="0">
              <a:solidFill>
                <a:schemeClr val="tx1"/>
              </a:solidFill>
            </a:endParaRPr>
          </a:p>
          <a:p>
            <a:endParaRPr lang="en-GB" dirty="0"/>
          </a:p>
          <a:p>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Audio 12">
            <a:hlinkClick r:id="" action="ppaction://media"/>
            <a:extLst>
              <a:ext uri="{FF2B5EF4-FFF2-40B4-BE49-F238E27FC236}">
                <a16:creationId xmlns:a16="http://schemas.microsoft.com/office/drawing/2014/main" id="{61177B24-390D-4864-8B2D-8440915034F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47629418"/>
      </p:ext>
    </p:extLst>
  </p:cSld>
  <p:clrMapOvr>
    <a:masterClrMapping/>
  </p:clrMapOvr>
  <mc:AlternateContent xmlns:mc="http://schemas.openxmlformats.org/markup-compatibility/2006" xmlns:p14="http://schemas.microsoft.com/office/powerpoint/2010/main">
    <mc:Choice Requires="p14">
      <p:transition spd="slow" p14:dur="2000" advTm="44615"/>
    </mc:Choice>
    <mc:Fallback xmlns="">
      <p:transition spd="slow" advTm="4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A0B3-FF97-4408-8D92-3CA88C6FE1A9}"/>
              </a:ext>
            </a:extLst>
          </p:cNvPr>
          <p:cNvSpPr>
            <a:spLocks noGrp="1"/>
          </p:cNvSpPr>
          <p:nvPr>
            <p:ph type="title"/>
          </p:nvPr>
        </p:nvSpPr>
        <p:spPr/>
        <p:txBody>
          <a:bodyPr/>
          <a:lstStyle/>
          <a:p>
            <a:r>
              <a:rPr lang="en-GB" b="1" dirty="0"/>
              <a:t>Submitting your EHCNA request letter</a:t>
            </a:r>
          </a:p>
        </p:txBody>
      </p:sp>
      <p:sp>
        <p:nvSpPr>
          <p:cNvPr id="3" name="Content Placeholder 2">
            <a:extLst>
              <a:ext uri="{FF2B5EF4-FFF2-40B4-BE49-F238E27FC236}">
                <a16:creationId xmlns:a16="http://schemas.microsoft.com/office/drawing/2014/main" id="{FB15B718-C816-4ACC-B6B3-50A81E657038}"/>
              </a:ext>
            </a:extLst>
          </p:cNvPr>
          <p:cNvSpPr>
            <a:spLocks noGrp="1"/>
          </p:cNvSpPr>
          <p:nvPr>
            <p:ph idx="1"/>
          </p:nvPr>
        </p:nvSpPr>
        <p:spPr/>
        <p:txBody>
          <a:bodyPr/>
          <a:lstStyle/>
          <a:p>
            <a:pPr marL="0" indent="0">
              <a:buNone/>
            </a:pPr>
            <a:r>
              <a:rPr lang="en-GB" dirty="0"/>
              <a:t>Before submitting your EHCNA request letter, you will need to:</a:t>
            </a:r>
          </a:p>
          <a:p>
            <a:pPr>
              <a:buFontTx/>
              <a:buChar char="-"/>
            </a:pPr>
            <a:r>
              <a:rPr lang="en-GB" dirty="0"/>
              <a:t>Complete the consent information at the end of the LA EHCNA request forms or the consent form attached to the template letter</a:t>
            </a:r>
          </a:p>
          <a:p>
            <a:pPr>
              <a:buFontTx/>
              <a:buChar char="-"/>
            </a:pPr>
            <a:r>
              <a:rPr lang="en-GB" dirty="0"/>
              <a:t>Provide proof of address</a:t>
            </a:r>
          </a:p>
          <a:p>
            <a:pPr>
              <a:buFontTx/>
              <a:buChar char="-"/>
            </a:pPr>
            <a:r>
              <a:rPr lang="en-GB" dirty="0"/>
              <a:t>Ensure you have attached Professional reports/assessment/letters</a:t>
            </a:r>
          </a:p>
          <a:p>
            <a:pPr>
              <a:buFontTx/>
              <a:buChar char="-"/>
            </a:pPr>
            <a:r>
              <a:rPr lang="en-GB" dirty="0"/>
              <a:t>Submit your request to: </a:t>
            </a:r>
            <a:r>
              <a:rPr lang="en-GB" dirty="0">
                <a:hlinkClick r:id="rId6"/>
              </a:rPr>
              <a:t>SEN@RBKC.gov.uk</a:t>
            </a:r>
            <a:endParaRPr lang="en-GB" dirty="0"/>
          </a:p>
          <a:p>
            <a:pPr>
              <a:buFontTx/>
              <a:buChar char="-"/>
            </a:pPr>
            <a:r>
              <a:rPr lang="en-GB" dirty="0"/>
              <a:t>LA should confirm receipt of your request and when you receive this, this counts as Day 1 of the EHC process. </a:t>
            </a:r>
          </a:p>
          <a:p>
            <a:pPr marL="0" indent="0">
              <a:buNone/>
            </a:pPr>
            <a:endParaRPr lang="en-GB" dirty="0"/>
          </a:p>
        </p:txBody>
      </p:sp>
      <p:sp>
        <p:nvSpPr>
          <p:cNvPr id="4" name="Slide Number Placeholder 3">
            <a:extLst>
              <a:ext uri="{FF2B5EF4-FFF2-40B4-BE49-F238E27FC236}">
                <a16:creationId xmlns:a16="http://schemas.microsoft.com/office/drawing/2014/main" id="{2E1FBB8F-0F7B-4B26-B017-BA94C1F9008C}"/>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11" name="Audio 10">
            <a:hlinkClick r:id="" action="ppaction://media"/>
            <a:extLst>
              <a:ext uri="{FF2B5EF4-FFF2-40B4-BE49-F238E27FC236}">
                <a16:creationId xmlns:a16="http://schemas.microsoft.com/office/drawing/2014/main" id="{538E4D1F-BA68-4806-833B-F576E27899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76906467"/>
      </p:ext>
    </p:extLst>
  </p:cSld>
  <p:clrMapOvr>
    <a:masterClrMapping/>
  </p:clrMapOvr>
  <mc:AlternateContent xmlns:mc="http://schemas.openxmlformats.org/markup-compatibility/2006">
    <mc:Choice xmlns:p14="http://schemas.microsoft.com/office/powerpoint/2010/main" Requires="p14">
      <p:transition spd="slow" p14:dur="2000" advTm="63354"/>
    </mc:Choice>
    <mc:Fallback>
      <p:transition spd="slow" advTm="6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7549-651D-41A8-9F1F-88CB4BFF65DF}"/>
              </a:ext>
            </a:extLst>
          </p:cNvPr>
          <p:cNvSpPr>
            <a:spLocks noGrp="1"/>
          </p:cNvSpPr>
          <p:nvPr>
            <p:ph type="title"/>
          </p:nvPr>
        </p:nvSpPr>
        <p:spPr/>
        <p:txBody>
          <a:bodyPr/>
          <a:lstStyle/>
          <a:p>
            <a:r>
              <a:rPr lang="en-GB" b="1" dirty="0"/>
              <a:t>Deciding whether to conduct an EHCNA</a:t>
            </a:r>
          </a:p>
        </p:txBody>
      </p:sp>
      <p:sp>
        <p:nvSpPr>
          <p:cNvPr id="3" name="Content Placeholder 2">
            <a:extLst>
              <a:ext uri="{FF2B5EF4-FFF2-40B4-BE49-F238E27FC236}">
                <a16:creationId xmlns:a16="http://schemas.microsoft.com/office/drawing/2014/main" id="{32B63135-6A57-41CC-8F81-BE41653E97E5}"/>
              </a:ext>
            </a:extLst>
          </p:cNvPr>
          <p:cNvSpPr>
            <a:spLocks noGrp="1"/>
          </p:cNvSpPr>
          <p:nvPr>
            <p:ph idx="1"/>
          </p:nvPr>
        </p:nvSpPr>
        <p:spPr/>
        <p:txBody>
          <a:bodyPr>
            <a:normAutofit lnSpcReduction="10000"/>
          </a:bodyPr>
          <a:lstStyle/>
          <a:p>
            <a:r>
              <a:rPr lang="en-GB" dirty="0"/>
              <a:t>The LA has up to 6 weeks to decide whether to carry out an assessment.</a:t>
            </a:r>
          </a:p>
          <a:p>
            <a:r>
              <a:rPr lang="en-GB" dirty="0"/>
              <a:t>During this time the LA will gather information from you and your child or young person and the school or other setting</a:t>
            </a:r>
          </a:p>
          <a:p>
            <a:r>
              <a:rPr lang="en-GB" dirty="0"/>
              <a:t>If your LA decides to carry out an assessment, they will contact you within 6 weeks of receiving a request for assessment</a:t>
            </a:r>
          </a:p>
          <a:p>
            <a:r>
              <a:rPr lang="en-GB" dirty="0"/>
              <a:t>LA needs to make sure you and your child/young person are fully involved in the assessment by seeking your views, wishes and feelings</a:t>
            </a:r>
          </a:p>
          <a:p>
            <a:r>
              <a:rPr lang="en-GB" dirty="0"/>
              <a:t>The assessment includes seeking information from people who work with your child/young person</a:t>
            </a:r>
          </a:p>
          <a:p>
            <a:pPr marL="0" indent="0">
              <a:buNone/>
            </a:pP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F3FD490B-8406-4C46-9099-23B18698664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8" name="Audio 7">
            <a:hlinkClick r:id="" action="ppaction://media"/>
            <a:extLst>
              <a:ext uri="{FF2B5EF4-FFF2-40B4-BE49-F238E27FC236}">
                <a16:creationId xmlns:a16="http://schemas.microsoft.com/office/drawing/2014/main" id="{C23F3ED3-51AF-4BFF-8BE5-98B8D0ED55F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520662719"/>
      </p:ext>
    </p:extLst>
  </p:cSld>
  <p:clrMapOvr>
    <a:masterClrMapping/>
  </p:clrMapOvr>
  <mc:AlternateContent xmlns:mc="http://schemas.openxmlformats.org/markup-compatibility/2006" xmlns:p14="http://schemas.microsoft.com/office/powerpoint/2010/main">
    <mc:Choice Requires="p14">
      <p:transition spd="slow" p14:dur="2000" advTm="67457"/>
    </mc:Choice>
    <mc:Fallback xmlns="">
      <p:transition spd="slow" advTm="6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2DFF-1289-4404-BA71-AD51EB36988F}"/>
              </a:ext>
            </a:extLst>
          </p:cNvPr>
          <p:cNvSpPr>
            <a:spLocks noGrp="1"/>
          </p:cNvSpPr>
          <p:nvPr>
            <p:ph type="title"/>
          </p:nvPr>
        </p:nvSpPr>
        <p:spPr/>
        <p:txBody>
          <a:bodyPr/>
          <a:lstStyle/>
          <a:p>
            <a:r>
              <a:rPr lang="en-GB" b="1" dirty="0"/>
              <a:t>If the LA decides not to carry out an assessment</a:t>
            </a:r>
          </a:p>
        </p:txBody>
      </p:sp>
      <p:sp>
        <p:nvSpPr>
          <p:cNvPr id="3" name="Content Placeholder 2">
            <a:extLst>
              <a:ext uri="{FF2B5EF4-FFF2-40B4-BE49-F238E27FC236}">
                <a16:creationId xmlns:a16="http://schemas.microsoft.com/office/drawing/2014/main" id="{1D02D642-DB2F-4EDF-A530-CBB085B49D00}"/>
              </a:ext>
            </a:extLst>
          </p:cNvPr>
          <p:cNvSpPr>
            <a:spLocks noGrp="1"/>
          </p:cNvSpPr>
          <p:nvPr>
            <p:ph idx="1"/>
          </p:nvPr>
        </p:nvSpPr>
        <p:spPr/>
        <p:txBody>
          <a:bodyPr/>
          <a:lstStyle/>
          <a:p>
            <a:r>
              <a:rPr lang="en-GB" dirty="0"/>
              <a:t>The LA need to inform you of their decision within 6 weeks of receiving a request for an assessment.</a:t>
            </a:r>
          </a:p>
          <a:p>
            <a:r>
              <a:rPr lang="en-GB" dirty="0"/>
              <a:t>Next steps meeting</a:t>
            </a:r>
          </a:p>
          <a:p>
            <a:r>
              <a:rPr lang="en-GB" dirty="0"/>
              <a:t>Right to Appeal to the SEND Tribunal</a:t>
            </a:r>
          </a:p>
        </p:txBody>
      </p:sp>
      <p:sp>
        <p:nvSpPr>
          <p:cNvPr id="4" name="Slide Number Placeholder 3">
            <a:extLst>
              <a:ext uri="{FF2B5EF4-FFF2-40B4-BE49-F238E27FC236}">
                <a16:creationId xmlns:a16="http://schemas.microsoft.com/office/drawing/2014/main" id="{B0E28428-3350-4E82-8993-987DD7BDA1DF}"/>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6" name="Audio 5">
            <a:hlinkClick r:id="" action="ppaction://media"/>
            <a:extLst>
              <a:ext uri="{FF2B5EF4-FFF2-40B4-BE49-F238E27FC236}">
                <a16:creationId xmlns:a16="http://schemas.microsoft.com/office/drawing/2014/main" id="{ED8359EF-0549-40AA-9323-FE2BB47FE4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584223268"/>
      </p:ext>
    </p:extLst>
  </p:cSld>
  <p:clrMapOvr>
    <a:masterClrMapping/>
  </p:clrMapOvr>
  <mc:AlternateContent xmlns:mc="http://schemas.openxmlformats.org/markup-compatibility/2006" xmlns:p14="http://schemas.microsoft.com/office/powerpoint/2010/main">
    <mc:Choice Requires="p14">
      <p:transition spd="slow" p14:dur="2000" advTm="65843"/>
    </mc:Choice>
    <mc:Fallback xmlns="">
      <p:transition spd="slow" advTm="6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F119-9AC8-4A75-95B8-14E97FE017DA}"/>
              </a:ext>
            </a:extLst>
          </p:cNvPr>
          <p:cNvSpPr>
            <a:spLocks noGrp="1"/>
          </p:cNvSpPr>
          <p:nvPr>
            <p:ph type="title"/>
          </p:nvPr>
        </p:nvSpPr>
        <p:spPr>
          <a:xfrm>
            <a:off x="838200" y="365130"/>
            <a:ext cx="10515600" cy="1155558"/>
          </a:xfrm>
        </p:spPr>
        <p:txBody>
          <a:bodyPr/>
          <a:lstStyle/>
          <a:p>
            <a:r>
              <a:rPr lang="en-GB" b="1" dirty="0"/>
              <a:t>How our service can help</a:t>
            </a:r>
          </a:p>
        </p:txBody>
      </p:sp>
      <p:sp>
        <p:nvSpPr>
          <p:cNvPr id="3" name="Content Placeholder 2">
            <a:extLst>
              <a:ext uri="{FF2B5EF4-FFF2-40B4-BE49-F238E27FC236}">
                <a16:creationId xmlns:a16="http://schemas.microsoft.com/office/drawing/2014/main" id="{541853E8-E77F-4166-8718-7E00F1207E99}"/>
              </a:ext>
            </a:extLst>
          </p:cNvPr>
          <p:cNvSpPr>
            <a:spLocks noGrp="1"/>
          </p:cNvSpPr>
          <p:nvPr>
            <p:ph idx="1"/>
          </p:nvPr>
        </p:nvSpPr>
        <p:spPr/>
        <p:txBody>
          <a:bodyPr/>
          <a:lstStyle/>
          <a:p>
            <a:r>
              <a:rPr lang="en-GB" dirty="0"/>
              <a:t>Telephone appointment to explain the process of requesting an EHCNA</a:t>
            </a:r>
          </a:p>
          <a:p>
            <a:r>
              <a:rPr lang="en-GB" dirty="0"/>
              <a:t>Ensure you have gathered all relevant information to support your request.</a:t>
            </a:r>
          </a:p>
          <a:p>
            <a:r>
              <a:rPr lang="en-GB" dirty="0"/>
              <a:t>Further telephone appointment to look through your request prior to sending it to the Local Authority SEN Department.</a:t>
            </a:r>
          </a:p>
          <a:p>
            <a:endParaRPr lang="en-GB" dirty="0"/>
          </a:p>
        </p:txBody>
      </p:sp>
      <p:sp>
        <p:nvSpPr>
          <p:cNvPr id="4" name="Slide Number Placeholder 3">
            <a:extLst>
              <a:ext uri="{FF2B5EF4-FFF2-40B4-BE49-F238E27FC236}">
                <a16:creationId xmlns:a16="http://schemas.microsoft.com/office/drawing/2014/main" id="{913D2D7B-73B4-4771-BC7F-AE7D077F48DC}"/>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10" name="Audio 9">
            <a:hlinkClick r:id="" action="ppaction://media"/>
            <a:extLst>
              <a:ext uri="{FF2B5EF4-FFF2-40B4-BE49-F238E27FC236}">
                <a16:creationId xmlns:a16="http://schemas.microsoft.com/office/drawing/2014/main" id="{96B5CBCB-0C9C-4B40-B924-FB629B97D5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259425451"/>
      </p:ext>
    </p:extLst>
  </p:cSld>
  <p:clrMapOvr>
    <a:masterClrMapping/>
  </p:clrMapOvr>
  <mc:AlternateContent xmlns:mc="http://schemas.openxmlformats.org/markup-compatibility/2006" xmlns:p14="http://schemas.microsoft.com/office/powerpoint/2010/main">
    <mc:Choice Requires="p14">
      <p:transition spd="slow" p14:dur="2000" advTm="72105"/>
    </mc:Choice>
    <mc:Fallback xmlns="">
      <p:transition spd="slow" advTm="7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77677" y="267854"/>
            <a:ext cx="10227632" cy="1888216"/>
          </a:xfrm>
        </p:spPr>
        <p:txBody>
          <a:bodyPr vert="horz" lIns="91440" tIns="45720" rIns="91440" bIns="45720" rtlCol="0" anchor="b">
            <a:normAutofit/>
          </a:bodyPr>
          <a:lstStyle/>
          <a:p>
            <a:pPr algn="ctr">
              <a:lnSpc>
                <a:spcPct val="90000"/>
              </a:lnSpc>
            </a:pPr>
            <a:r>
              <a:rPr lang="en-US" sz="3600" b="1" dirty="0"/>
              <a:t>Westminster Information, Advice and Support Service (IASS)</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940444" y="2532485"/>
            <a:ext cx="8311112" cy="3822134"/>
          </a:xfrm>
        </p:spPr>
        <p:txBody>
          <a:bodyPr vert="horz" lIns="91440" tIns="45720" rIns="91440" bIns="45720" rtlCol="0" anchor="t">
            <a:normAutofit/>
          </a:bodyPr>
          <a:lstStyle/>
          <a:p>
            <a:r>
              <a:rPr lang="en-GB" sz="3200" dirty="0">
                <a:solidFill>
                  <a:srgbClr val="002060"/>
                </a:solidFill>
              </a:rPr>
              <a:t>Westminster Information Advice Support Service (IASS) offer an impartial and confidential service to parents and carers with children aged 0-25 with special educational needs and disability (SEND)</a:t>
            </a:r>
          </a:p>
          <a:p>
            <a:endParaRPr lang="en-US" sz="2100" dirty="0"/>
          </a:p>
        </p:txBody>
      </p:sp>
      <p:pic>
        <p:nvPicPr>
          <p:cNvPr id="5" name="Picture 4" descr="IASS_logo_WEB">
            <a:extLst>
              <a:ext uri="{FF2B5EF4-FFF2-40B4-BE49-F238E27FC236}">
                <a16:creationId xmlns:a16="http://schemas.microsoft.com/office/drawing/2014/main" id="{20B1377E-A5FF-4180-BA6C-8F82DFA5B68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911256" y="5507761"/>
            <a:ext cx="1104900" cy="847725"/>
          </a:xfrm>
          <a:prstGeom prst="rect">
            <a:avLst/>
          </a:prstGeom>
          <a:noFill/>
          <a:ln>
            <a:noFill/>
          </a:ln>
        </p:spPr>
      </p:pic>
      <p:sp>
        <p:nvSpPr>
          <p:cNvPr id="4" name="Slide Number Placeholder 3">
            <a:extLst>
              <a:ext uri="{FF2B5EF4-FFF2-40B4-BE49-F238E27FC236}">
                <a16:creationId xmlns:a16="http://schemas.microsoft.com/office/drawing/2014/main" id="{0800D5FA-39B6-4185-9918-EBEB52185C4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6" name="Audio 5">
            <a:hlinkClick r:id="" action="ppaction://media"/>
            <a:extLst>
              <a:ext uri="{FF2B5EF4-FFF2-40B4-BE49-F238E27FC236}">
                <a16:creationId xmlns:a16="http://schemas.microsoft.com/office/drawing/2014/main" id="{55F0F149-EA49-42D1-B77A-C9A5609B3D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629982251"/>
      </p:ext>
    </p:extLst>
  </p:cSld>
  <p:clrMapOvr>
    <a:masterClrMapping/>
  </p:clrMapOvr>
  <mc:AlternateContent xmlns:mc="http://schemas.openxmlformats.org/markup-compatibility/2006" xmlns:p14="http://schemas.microsoft.com/office/powerpoint/2010/main">
    <mc:Choice Requires="p14">
      <p:transition spd="slow" p14:dur="2000" advTm="21727"/>
    </mc:Choice>
    <mc:Fallback xmlns="">
      <p:transition spd="slow" advTm="2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lstStyle/>
          <a:p>
            <a:r>
              <a:rPr lang="en-GB" b="1" dirty="0"/>
              <a:t>What is an EHCNA? </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7"/>
            <a:ext cx="10185008" cy="3379864"/>
          </a:xfrm>
        </p:spPr>
        <p:txBody>
          <a:bodyPr>
            <a:normAutofit/>
          </a:bodyPr>
          <a:lstStyle/>
          <a:p>
            <a:pPr marL="342900" indent="-342900">
              <a:buFont typeface="Arial" panose="020B0604020202020204" pitchFamily="34" charset="0"/>
              <a:buChar char="•"/>
            </a:pPr>
            <a:r>
              <a:rPr lang="en-GB" dirty="0"/>
              <a:t> Assessment of a child or young person’s education, health and care needs</a:t>
            </a:r>
          </a:p>
          <a:p>
            <a:endParaRPr lang="en-GB" dirty="0"/>
          </a:p>
          <a:p>
            <a:pPr marL="342900" indent="-342900">
              <a:buFont typeface="Arial" panose="020B0604020202020204" pitchFamily="34" charset="0"/>
              <a:buChar char="•"/>
            </a:pPr>
            <a:r>
              <a:rPr lang="en-GB" dirty="0"/>
              <a:t>First step towards getting an Education Health Care Plan which provides additional support and funding for a child or young person with special educational needs</a:t>
            </a:r>
          </a:p>
          <a:p>
            <a:pPr marL="342900" indent="-342900">
              <a:buFont typeface="Arial" panose="020B0604020202020204" pitchFamily="34" charset="0"/>
              <a:buChar char="•"/>
            </a:pPr>
            <a:endParaRPr lang="en-GB" dirty="0"/>
          </a:p>
          <a:p>
            <a:endParaRPr lang="en-GB" dirty="0"/>
          </a:p>
          <a:p>
            <a:r>
              <a:rPr lang="en-GB" dirty="0"/>
              <a:t>SEND Code of Practice Section 9.1</a:t>
            </a:r>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7" name="Audio 6">
            <a:hlinkClick r:id="" action="ppaction://media"/>
            <a:extLst>
              <a:ext uri="{FF2B5EF4-FFF2-40B4-BE49-F238E27FC236}">
                <a16:creationId xmlns:a16="http://schemas.microsoft.com/office/drawing/2014/main" id="{4C41DD8A-4AB0-400D-835F-84229286763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137170308"/>
      </p:ext>
    </p:extLst>
  </p:cSld>
  <p:clrMapOvr>
    <a:masterClrMapping/>
  </p:clrMapOvr>
  <mc:AlternateContent xmlns:mc="http://schemas.openxmlformats.org/markup-compatibility/2006" xmlns:p14="http://schemas.microsoft.com/office/powerpoint/2010/main">
    <mc:Choice Requires="p14">
      <p:transition spd="slow" p14:dur="2000" advTm="50583"/>
    </mc:Choice>
    <mc:Fallback xmlns="">
      <p:transition spd="slow" advTm="5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lstStyle/>
          <a:p>
            <a:r>
              <a:rPr lang="en-GB" b="1" dirty="0"/>
              <a:t>Who can request an EHCNA?</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fontScale="92500" lnSpcReduction="10000"/>
          </a:bodyPr>
          <a:lstStyle/>
          <a:p>
            <a:r>
              <a:rPr lang="en-GB" dirty="0"/>
              <a:t>SEND Code of Practice section 9.8</a:t>
            </a:r>
          </a:p>
          <a:p>
            <a:endParaRPr lang="en-GB" dirty="0"/>
          </a:p>
          <a:p>
            <a:r>
              <a:rPr lang="en-GB" dirty="0"/>
              <a:t>The following people have a specific right to ask a local authority to conduct an </a:t>
            </a:r>
          </a:p>
          <a:p>
            <a:r>
              <a:rPr lang="en-GB" dirty="0"/>
              <a:t>education, health and care needs assessment for a child or young person aged </a:t>
            </a:r>
          </a:p>
          <a:p>
            <a:r>
              <a:rPr lang="en-GB" dirty="0"/>
              <a:t>between 0 and 25:</a:t>
            </a:r>
          </a:p>
          <a:p>
            <a:endParaRPr lang="en-GB" dirty="0"/>
          </a:p>
          <a:p>
            <a:r>
              <a:rPr lang="en-GB" dirty="0"/>
              <a:t>• the child’s parent</a:t>
            </a:r>
          </a:p>
          <a:p>
            <a:r>
              <a:rPr lang="en-GB" dirty="0"/>
              <a:t>• a young person over the age of 16 but under the age of 25, and</a:t>
            </a:r>
          </a:p>
          <a:p>
            <a:r>
              <a:rPr lang="en-GB" dirty="0"/>
              <a:t>• a person acting on behalf of a school or post-16 institution (this should</a:t>
            </a:r>
          </a:p>
          <a:p>
            <a:r>
              <a:rPr lang="en-GB" dirty="0"/>
              <a:t>ideally be with the knowledge and agreement of the parent or young person </a:t>
            </a:r>
          </a:p>
          <a:p>
            <a:r>
              <a:rPr lang="en-GB" dirty="0"/>
              <a:t>where possible</a:t>
            </a:r>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05DE2DA0-16E1-4FE4-96E9-65D5DCCA025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4221390521"/>
      </p:ext>
    </p:extLst>
  </p:cSld>
  <p:clrMapOvr>
    <a:masterClrMapping/>
  </p:clrMapOvr>
  <mc:AlternateContent xmlns:mc="http://schemas.openxmlformats.org/markup-compatibility/2006" xmlns:p14="http://schemas.microsoft.com/office/powerpoint/2010/main">
    <mc:Choice Requires="p14">
      <p:transition spd="slow" p14:dur="2000" advTm="46914"/>
    </mc:Choice>
    <mc:Fallback xmlns="">
      <p:transition spd="slow" advTm="4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fontScale="90000"/>
          </a:bodyPr>
          <a:lstStyle/>
          <a:p>
            <a:r>
              <a:rPr lang="en-GB" b="1" dirty="0"/>
              <a:t>When should an EHCNA be requested?</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fontScale="85000" lnSpcReduction="20000"/>
          </a:bodyPr>
          <a:lstStyle/>
          <a:p>
            <a:endParaRPr lang="en-GB" dirty="0"/>
          </a:p>
          <a:p>
            <a:r>
              <a:rPr lang="en-GB" dirty="0"/>
              <a:t>EHCNA request should be considered when a child or young person has been receiving additional support at nursery, school or college (SEN Support) but is not making expected progress</a:t>
            </a:r>
          </a:p>
          <a:p>
            <a:r>
              <a:rPr lang="en-GB" b="1" dirty="0"/>
              <a:t>Section 36 of the Children and Families Act 2014 states that </a:t>
            </a:r>
            <a:r>
              <a:rPr lang="en-GB" dirty="0">
                <a:solidFill>
                  <a:srgbClr val="000000"/>
                </a:solidFill>
              </a:rPr>
              <a:t>t</a:t>
            </a:r>
            <a:r>
              <a:rPr lang="en-GB" b="0" i="0" dirty="0">
                <a:solidFill>
                  <a:srgbClr val="000000"/>
                </a:solidFill>
                <a:effectLst/>
              </a:rPr>
              <a:t>he local authority must secure an EHC needs assessment for the child or young person if:</a:t>
            </a:r>
            <a:endParaRPr lang="en-GB" dirty="0"/>
          </a:p>
          <a:p>
            <a:pPr algn="l"/>
            <a:r>
              <a:rPr lang="en-GB" b="0" i="0" dirty="0">
                <a:solidFill>
                  <a:srgbClr val="000000"/>
                </a:solidFill>
                <a:effectLst/>
              </a:rPr>
              <a:t>(a)the child or young person has or may have special educational needs, and</a:t>
            </a:r>
          </a:p>
          <a:p>
            <a:pPr algn="l"/>
            <a:r>
              <a:rPr lang="en-GB" b="0" i="0" dirty="0">
                <a:solidFill>
                  <a:srgbClr val="000000"/>
                </a:solidFill>
                <a:effectLst/>
              </a:rPr>
              <a:t>(b)it may be necessary for special educational provision to be made for the child or young person in accordance with an EHC plan.</a:t>
            </a:r>
          </a:p>
          <a:p>
            <a:pPr algn="l"/>
            <a:endParaRPr lang="en-GB" b="0" i="0" dirty="0">
              <a:solidFill>
                <a:srgbClr val="000000"/>
              </a:solidFill>
              <a:effectLst/>
            </a:endParaRPr>
          </a:p>
          <a:p>
            <a:r>
              <a:rPr lang="en-GB" i="1" dirty="0"/>
              <a:t>SEND Code of Practice section 9.14</a:t>
            </a:r>
          </a:p>
          <a:p>
            <a:r>
              <a:rPr lang="en-GB" i="1" dirty="0"/>
              <a:t>In considering whether an EHC needs assessment is necessary, the local authority should consider whether there is evidence that despite the early years provider, school or post-16 institution having taken relevant and purposeful action to identify, assess and meet the special educational needs of the child or young person, the child or young person has not made expected progress</a:t>
            </a:r>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Audio 16">
            <a:hlinkClick r:id="" action="ppaction://media"/>
            <a:extLst>
              <a:ext uri="{FF2B5EF4-FFF2-40B4-BE49-F238E27FC236}">
                <a16:creationId xmlns:a16="http://schemas.microsoft.com/office/drawing/2014/main" id="{42E19666-05DE-42E1-969E-6953A0BF8FA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998164592"/>
      </p:ext>
    </p:extLst>
  </p:cSld>
  <p:clrMapOvr>
    <a:masterClrMapping/>
  </p:clrMapOvr>
  <mc:AlternateContent xmlns:mc="http://schemas.openxmlformats.org/markup-compatibility/2006" xmlns:p14="http://schemas.microsoft.com/office/powerpoint/2010/main">
    <mc:Choice Requires="p14">
      <p:transition spd="slow" p14:dur="2000" advTm="94156"/>
    </mc:Choice>
    <mc:Fallback xmlns="">
      <p:transition spd="slow" advTm="9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fontScale="90000"/>
          </a:bodyPr>
          <a:lstStyle/>
          <a:p>
            <a:r>
              <a:rPr lang="en-GB" b="1" dirty="0"/>
              <a:t>How do I make a parental EHCNA request?</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a:bodyPr>
          <a:lstStyle/>
          <a:p>
            <a:pPr marL="342900" indent="-342900">
              <a:buFont typeface="Arial" panose="020B0604020202020204" pitchFamily="34" charset="0"/>
              <a:buChar char="•"/>
            </a:pPr>
            <a:r>
              <a:rPr lang="en-GB" dirty="0"/>
              <a:t>In writing, to the local authority</a:t>
            </a:r>
          </a:p>
          <a:p>
            <a:pPr marL="800078" lvl="1" indent="-342900">
              <a:buFont typeface="Arial" panose="020B0604020202020204" pitchFamily="34" charset="0"/>
              <a:buChar char="•"/>
            </a:pPr>
            <a:r>
              <a:rPr lang="en-GB" dirty="0">
                <a:solidFill>
                  <a:schemeClr val="tx1"/>
                </a:solidFill>
              </a:rPr>
              <a:t>Using the Local Authority EHCNA request forms</a:t>
            </a:r>
          </a:p>
          <a:p>
            <a:pPr marL="800078" lvl="1" indent="-342900">
              <a:buFont typeface="Arial" panose="020B0604020202020204" pitchFamily="34" charset="0"/>
              <a:buChar char="•"/>
            </a:pPr>
            <a:r>
              <a:rPr lang="en-GB" dirty="0">
                <a:solidFill>
                  <a:schemeClr val="tx1"/>
                </a:solidFill>
              </a:rPr>
              <a:t>Or Westminster IASS template letter</a:t>
            </a:r>
          </a:p>
          <a:p>
            <a:endParaRPr lang="en-GB" dirty="0"/>
          </a:p>
          <a:p>
            <a:pPr marL="342900" indent="-342900">
              <a:buFont typeface="Arial" panose="020B0604020202020204" pitchFamily="34" charset="0"/>
              <a:buChar char="•"/>
            </a:pPr>
            <a:r>
              <a:rPr lang="en-GB" dirty="0"/>
              <a:t>Explain why you believe</a:t>
            </a:r>
          </a:p>
          <a:p>
            <a:pPr marL="800078" lvl="1" indent="-342900">
              <a:buFont typeface="Arial" panose="020B0604020202020204" pitchFamily="34" charset="0"/>
              <a:buChar char="•"/>
            </a:pPr>
            <a:r>
              <a:rPr lang="en-GB" dirty="0">
                <a:solidFill>
                  <a:schemeClr val="tx1"/>
                </a:solidFill>
              </a:rPr>
              <a:t>your child has or may have special educational needs, and</a:t>
            </a:r>
          </a:p>
          <a:p>
            <a:pPr marL="800078" lvl="1" indent="-342900">
              <a:buFont typeface="Arial" panose="020B0604020202020204" pitchFamily="34" charset="0"/>
              <a:buChar char="•"/>
            </a:pPr>
            <a:r>
              <a:rPr lang="en-GB" dirty="0">
                <a:solidFill>
                  <a:schemeClr val="tx1"/>
                </a:solidFill>
              </a:rPr>
              <a:t>that they may need special educational provision to be made through an EHC Plan</a:t>
            </a:r>
          </a:p>
          <a:p>
            <a:pPr marL="800078" lvl="1" indent="-342900">
              <a:buFont typeface="Arial" panose="020B0604020202020204" pitchFamily="34" charset="0"/>
              <a:buChar char="•"/>
            </a:pPr>
            <a:endParaRPr lang="en-GB" dirty="0">
              <a:solidFill>
                <a:schemeClr val="tx1"/>
              </a:solidFill>
            </a:endParaRPr>
          </a:p>
          <a:p>
            <a:pPr marL="800078" lvl="1" indent="-342900">
              <a:buFont typeface="Arial" panose="020B0604020202020204" pitchFamily="34" charset="0"/>
              <a:buChar char="•"/>
            </a:pPr>
            <a:endParaRPr lang="en-GB" dirty="0">
              <a:solidFill>
                <a:schemeClr val="tx1"/>
              </a:solidFill>
            </a:endParaRPr>
          </a:p>
          <a:p>
            <a:pPr marL="800078" lvl="1" indent="-342900">
              <a:buFont typeface="Arial" panose="020B0604020202020204" pitchFamily="34" charset="0"/>
              <a:buChar char="•"/>
            </a:pPr>
            <a:r>
              <a:rPr lang="en-GB" dirty="0">
                <a:solidFill>
                  <a:schemeClr val="tx1"/>
                </a:solidFill>
              </a:rPr>
              <a:t>The LA must reply within six weeks</a:t>
            </a:r>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6C759951-9E6C-4D53-804E-73BE7D594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575554062"/>
      </p:ext>
    </p:extLst>
  </p:cSld>
  <p:clrMapOvr>
    <a:masterClrMapping/>
  </p:clrMapOvr>
  <mc:AlternateContent xmlns:mc="http://schemas.openxmlformats.org/markup-compatibility/2006" xmlns:p14="http://schemas.microsoft.com/office/powerpoint/2010/main">
    <mc:Choice Requires="p14">
      <p:transition spd="slow" p14:dur="2000" advTm="41889"/>
    </mc:Choice>
    <mc:Fallback xmlns="">
      <p:transition spd="slow" advTm="4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3"/>
            <a:ext cx="8134940" cy="1345656"/>
          </a:xfrm>
        </p:spPr>
        <p:txBody>
          <a:bodyPr>
            <a:normAutofit fontScale="90000"/>
          </a:bodyPr>
          <a:lstStyle/>
          <a:p>
            <a:r>
              <a:rPr lang="en-GB" b="1" dirty="0"/>
              <a:t> Local Authority parent/carer request form</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668010" y="1530036"/>
            <a:ext cx="11238240" cy="1004934"/>
          </a:xfrm>
        </p:spPr>
        <p:txBody>
          <a:bodyPr>
            <a:normAutofit/>
          </a:bodyPr>
          <a:lstStyle/>
          <a:p>
            <a:r>
              <a:rPr lang="en-GB" dirty="0"/>
              <a:t>You can download this from the Westminster Local Offer for SEND at</a:t>
            </a:r>
          </a:p>
          <a:p>
            <a:r>
              <a:rPr lang="en-GB" dirty="0"/>
              <a:t>https://fisd.westminster.gov.uk/kb5/westminster/fis/advice.page?id=qSKh_qxMV6Y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E99511F-0796-4EF6-8F2E-EEB4861D2E8A}"/>
              </a:ext>
            </a:extLst>
          </p:cNvPr>
          <p:cNvPicPr>
            <a:picLocks noChangeAspect="1"/>
          </p:cNvPicPr>
          <p:nvPr/>
        </p:nvPicPr>
        <p:blipFill rotWithShape="1">
          <a:blip r:embed="rId6"/>
          <a:srcRect l="2195" t="-6461" r="-2495" b="6160"/>
          <a:stretch/>
        </p:blipFill>
        <p:spPr>
          <a:xfrm>
            <a:off x="1268083" y="2239177"/>
            <a:ext cx="8478227" cy="4299739"/>
          </a:xfrm>
          <a:prstGeom prst="rect">
            <a:avLst/>
          </a:prstGeom>
        </p:spPr>
      </p:pic>
      <p:pic>
        <p:nvPicPr>
          <p:cNvPr id="4" name="Audio 3">
            <a:hlinkClick r:id="" action="ppaction://media"/>
            <a:extLst>
              <a:ext uri="{FF2B5EF4-FFF2-40B4-BE49-F238E27FC236}">
                <a16:creationId xmlns:a16="http://schemas.microsoft.com/office/drawing/2014/main" id="{8E872A6C-A14F-4B4A-BDC8-1C0CA9D148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830558653"/>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fontScale="90000"/>
          </a:bodyPr>
          <a:lstStyle/>
          <a:p>
            <a:r>
              <a:rPr lang="en-GB" b="1" dirty="0"/>
              <a:t>Westminster IASS parent/carer request letter</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a:bodyPr>
          <a:lstStyle/>
          <a:p>
            <a:r>
              <a:rPr lang="en-GB" dirty="0"/>
              <a:t>You could use the template letter which can be downloaded from our website</a:t>
            </a:r>
          </a:p>
          <a:p>
            <a:endParaRPr lang="en-GB" dirty="0"/>
          </a:p>
          <a:p>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2EB1270-DD1D-4BB1-9E8F-59127FA99D30}"/>
              </a:ext>
            </a:extLst>
          </p:cNvPr>
          <p:cNvPicPr>
            <a:picLocks noChangeAspect="1"/>
          </p:cNvPicPr>
          <p:nvPr/>
        </p:nvPicPr>
        <p:blipFill rotWithShape="1">
          <a:blip r:embed="rId6"/>
          <a:srcRect l="3036" r="1427" b="4463"/>
          <a:stretch/>
        </p:blipFill>
        <p:spPr>
          <a:xfrm>
            <a:off x="1321593" y="2318431"/>
            <a:ext cx="7322923" cy="4460988"/>
          </a:xfrm>
          <a:prstGeom prst="rect">
            <a:avLst/>
          </a:prstGeom>
        </p:spPr>
      </p:pic>
      <p:pic>
        <p:nvPicPr>
          <p:cNvPr id="4" name="Audio 3">
            <a:hlinkClick r:id="" action="ppaction://media"/>
            <a:extLst>
              <a:ext uri="{FF2B5EF4-FFF2-40B4-BE49-F238E27FC236}">
                <a16:creationId xmlns:a16="http://schemas.microsoft.com/office/drawing/2014/main" id="{A4A86908-35FE-4B3C-A790-32C337839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432648886"/>
      </p:ext>
    </p:extLst>
  </p:cSld>
  <p:clrMapOvr>
    <a:masterClrMapping/>
  </p:clrMapOvr>
  <mc:AlternateContent xmlns:mc="http://schemas.openxmlformats.org/markup-compatibility/2006" xmlns:p14="http://schemas.microsoft.com/office/powerpoint/2010/main">
    <mc:Choice Requires="p14">
      <p:transition spd="slow" p14:dur="2000" advTm="16935"/>
    </mc:Choice>
    <mc:Fallback xmlns="">
      <p:transition spd="slow" advTm="1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fontScale="90000"/>
          </a:bodyPr>
          <a:lstStyle/>
          <a:p>
            <a:r>
              <a:rPr lang="en-GB" b="1" dirty="0"/>
              <a:t>What information should I include?</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6"/>
            <a:ext cx="10185008" cy="4357917"/>
          </a:xfrm>
        </p:spPr>
        <p:txBody>
          <a:bodyPr>
            <a:normAutofit/>
          </a:bodyPr>
          <a:lstStyle/>
          <a:p>
            <a:pPr marL="342900" indent="-342900">
              <a:buFontTx/>
              <a:buChar char="-"/>
            </a:pPr>
            <a:endParaRPr lang="en-GB" dirty="0"/>
          </a:p>
          <a:p>
            <a:r>
              <a:rPr lang="en-GB" dirty="0"/>
              <a:t>A description of your child or young person’s special educational needs</a:t>
            </a:r>
          </a:p>
          <a:p>
            <a:r>
              <a:rPr lang="en-GB" dirty="0"/>
              <a:t>What steps the school or educational institution have taken to meet your child’s special educational needs including any additional support, provision or interventions that the school have put in place</a:t>
            </a:r>
          </a:p>
          <a:p>
            <a:r>
              <a:rPr lang="en-GB" dirty="0"/>
              <a:t>rates of progress / attainment </a:t>
            </a:r>
          </a:p>
          <a:p>
            <a:r>
              <a:rPr lang="en-GB" dirty="0"/>
              <a:t>why you think your child or young person is not making expected progress</a:t>
            </a:r>
          </a:p>
          <a:p>
            <a:r>
              <a:rPr lang="en-GB" dirty="0"/>
              <a:t>provision (support / therapies / interventions) that you think that they might need</a:t>
            </a:r>
          </a:p>
          <a:p>
            <a:endParaRPr lang="en-GB" dirty="0"/>
          </a:p>
          <a:p>
            <a:endParaRPr lang="en-GB"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108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7|10.2|30"/>
</p:tagLst>
</file>

<file path=ppt/tags/tag10.xml><?xml version="1.0" encoding="utf-8"?>
<p:tagLst xmlns:a="http://schemas.openxmlformats.org/drawingml/2006/main" xmlns:r="http://schemas.openxmlformats.org/officeDocument/2006/relationships" xmlns:p="http://schemas.openxmlformats.org/presentationml/2006/main">
  <p:tag name="TIMING" val="|3.6|9.9|33.2"/>
</p:tagLst>
</file>

<file path=ppt/tags/tag2.xml><?xml version="1.0" encoding="utf-8"?>
<p:tagLst xmlns:a="http://schemas.openxmlformats.org/drawingml/2006/main" xmlns:r="http://schemas.openxmlformats.org/officeDocument/2006/relationships" xmlns:p="http://schemas.openxmlformats.org/presentationml/2006/main">
  <p:tag name="TIMING" val="|5.5|5|4.2|4.8|19|1.3|1.5|1.4|1.3"/>
</p:tagLst>
</file>

<file path=ppt/tags/tag3.xml><?xml version="1.0" encoding="utf-8"?>
<p:tagLst xmlns:a="http://schemas.openxmlformats.org/drawingml/2006/main" xmlns:r="http://schemas.openxmlformats.org/officeDocument/2006/relationships" xmlns:p="http://schemas.openxmlformats.org/presentationml/2006/main">
  <p:tag name="TIMING" val="|27.3|17.6|6.6|5.5|11.6|5.7"/>
</p:tagLst>
</file>

<file path=ppt/tags/tag4.xml><?xml version="1.0" encoding="utf-8"?>
<p:tagLst xmlns:a="http://schemas.openxmlformats.org/drawingml/2006/main" xmlns:r="http://schemas.openxmlformats.org/officeDocument/2006/relationships" xmlns:p="http://schemas.openxmlformats.org/presentationml/2006/main">
  <p:tag name="TIMING" val="|19|25.4"/>
</p:tagLst>
</file>

<file path=ppt/tags/tag5.xml><?xml version="1.0" encoding="utf-8"?>
<p:tagLst xmlns:a="http://schemas.openxmlformats.org/drawingml/2006/main" xmlns:r="http://schemas.openxmlformats.org/officeDocument/2006/relationships" xmlns:p="http://schemas.openxmlformats.org/presentationml/2006/main">
  <p:tag name="TIMING" val="|12.1|12.5|13.9|7.5|5.5|3.1"/>
</p:tagLst>
</file>

<file path=ppt/tags/tag6.xml><?xml version="1.0" encoding="utf-8"?>
<p:tagLst xmlns:a="http://schemas.openxmlformats.org/drawingml/2006/main" xmlns:r="http://schemas.openxmlformats.org/officeDocument/2006/relationships" xmlns:p="http://schemas.openxmlformats.org/presentationml/2006/main">
  <p:tag name="TIMING" val="|1.8|8.5|5.3|3.5|4.8|4.4"/>
</p:tagLst>
</file>

<file path=ppt/tags/tag7.xml><?xml version="1.0" encoding="utf-8"?>
<p:tagLst xmlns:a="http://schemas.openxmlformats.org/drawingml/2006/main" xmlns:r="http://schemas.openxmlformats.org/officeDocument/2006/relationships" xmlns:p="http://schemas.openxmlformats.org/presentationml/2006/main">
  <p:tag name="TIMING" val="|10.9|2.7|7.6|11.7|8.7|10"/>
</p:tagLst>
</file>

<file path=ppt/tags/tag8.xml><?xml version="1.0" encoding="utf-8"?>
<p:tagLst xmlns:a="http://schemas.openxmlformats.org/drawingml/2006/main" xmlns:r="http://schemas.openxmlformats.org/officeDocument/2006/relationships" xmlns:p="http://schemas.openxmlformats.org/presentationml/2006/main">
  <p:tag name="TIMING" val="|0.8|9.9|10.3|13|19.1"/>
</p:tagLst>
</file>

<file path=ppt/tags/tag9.xml><?xml version="1.0" encoding="utf-8"?>
<p:tagLst xmlns:a="http://schemas.openxmlformats.org/drawingml/2006/main" xmlns:r="http://schemas.openxmlformats.org/officeDocument/2006/relationships" xmlns:p="http://schemas.openxmlformats.org/presentationml/2006/main">
  <p:tag name="TIMING" val="|2.7|29.5|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C382B03733BE4A9301AA9A4D398819" ma:contentTypeVersion="13" ma:contentTypeDescription="Create a new document." ma:contentTypeScope="" ma:versionID="4183fb53f07c064eddb5b8edfce3678b">
  <xsd:schema xmlns:xsd="http://www.w3.org/2001/XMLSchema" xmlns:xs="http://www.w3.org/2001/XMLSchema" xmlns:p="http://schemas.microsoft.com/office/2006/metadata/properties" xmlns:ns3="522a04b5-c381-4fbd-a67b-77acbdc099b1" xmlns:ns4="5f7deed4-1afb-43ba-9e35-75e7ab738890" targetNamespace="http://schemas.microsoft.com/office/2006/metadata/properties" ma:root="true" ma:fieldsID="a9a5281e254dc37deb751ec7a6a9c370" ns3:_="" ns4:_="">
    <xsd:import namespace="522a04b5-c381-4fbd-a67b-77acbdc099b1"/>
    <xsd:import namespace="5f7deed4-1afb-43ba-9e35-75e7ab73889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2a04b5-c381-4fbd-a67b-77acbdc09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7deed4-1afb-43ba-9e35-75e7ab73889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67D700-731A-402E-AE2D-8D57521FBBF9}">
  <ds:schemaRefs>
    <ds:schemaRef ds:uri="http://schemas.microsoft.com/office/2006/metadata/properties"/>
    <ds:schemaRef ds:uri="http://purl.org/dc/dcmitype/"/>
    <ds:schemaRef ds:uri="http://schemas.microsoft.com/office/2006/documentManagement/types"/>
    <ds:schemaRef ds:uri="http://schemas.microsoft.com/office/infopath/2007/PartnerControls"/>
    <ds:schemaRef ds:uri="5f7deed4-1afb-43ba-9e35-75e7ab738890"/>
    <ds:schemaRef ds:uri="http://schemas.openxmlformats.org/package/2006/metadata/core-properties"/>
    <ds:schemaRef ds:uri="522a04b5-c381-4fbd-a67b-77acbdc099b1"/>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69B30F9A-15CA-4878-B54E-9E8BBF6AE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2a04b5-c381-4fbd-a67b-77acbdc099b1"/>
    <ds:schemaRef ds:uri="5f7deed4-1afb-43ba-9e35-75e7ab738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030DA1-4177-4E06-89E0-362B86EBC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2161</TotalTime>
  <Words>2704</Words>
  <Application>Microsoft Office PowerPoint</Application>
  <PresentationFormat>Widescreen</PresentationFormat>
  <Paragraphs>199</Paragraphs>
  <Slides>16</Slides>
  <Notes>16</Notes>
  <HiddenSlides>1</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How to make a request for an Education Health Care Needs Assessment (EHCNA)</vt:lpstr>
      <vt:lpstr>Westminster Information, Advice and Support Service (IASS) </vt:lpstr>
      <vt:lpstr>What is an EHCNA? </vt:lpstr>
      <vt:lpstr>Who can request an EHCNA?</vt:lpstr>
      <vt:lpstr>When should an EHCNA be requested?</vt:lpstr>
      <vt:lpstr>How do I make a parental EHCNA request?</vt:lpstr>
      <vt:lpstr> Local Authority parent/carer request form</vt:lpstr>
      <vt:lpstr>Westminster IASS parent/carer request letter</vt:lpstr>
      <vt:lpstr>What information should I include?</vt:lpstr>
      <vt:lpstr>Include evidence of SEN</vt:lpstr>
      <vt:lpstr>Explain why you think an EHCP may be necessary</vt:lpstr>
      <vt:lpstr>Evidence to support your request</vt:lpstr>
      <vt:lpstr>Submitting your EHCNA request letter</vt:lpstr>
      <vt:lpstr>Deciding whether to conduct an EHCNA</vt:lpstr>
      <vt:lpstr>If the LA decides not to carry out an assessment</vt:lpstr>
      <vt:lpstr>How our service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from  nursery to primary school</dc:title>
  <dc:creator>Smith, Mahalia: WCC</dc:creator>
  <cp:lastModifiedBy>Smith, Mahalia: WCC</cp:lastModifiedBy>
  <cp:revision>37</cp:revision>
  <dcterms:created xsi:type="dcterms:W3CDTF">2020-06-09T12:00:30Z</dcterms:created>
  <dcterms:modified xsi:type="dcterms:W3CDTF">2021-12-06T12:46:25Z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0x01010060C382B03733BE4A9301AA9A4D398819</vt:lpwstr>
  </property>
</Properties>
</file>